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2"/>
  </p:handoutMasterIdLst>
  <p:sldIdLst>
    <p:sldId id="256" r:id="rId2"/>
    <p:sldId id="258" r:id="rId3"/>
    <p:sldId id="260" r:id="rId4"/>
    <p:sldId id="259" r:id="rId5"/>
    <p:sldId id="264" r:id="rId6"/>
    <p:sldId id="265" r:id="rId7"/>
    <p:sldId id="261" r:id="rId8"/>
    <p:sldId id="257" r:id="rId9"/>
    <p:sldId id="269" r:id="rId10"/>
    <p:sldId id="298" r:id="rId11"/>
    <p:sldId id="268" r:id="rId12"/>
    <p:sldId id="266" r:id="rId13"/>
    <p:sldId id="267" r:id="rId14"/>
    <p:sldId id="299" r:id="rId15"/>
    <p:sldId id="270" r:id="rId16"/>
    <p:sldId id="285" r:id="rId17"/>
    <p:sldId id="271" r:id="rId18"/>
    <p:sldId id="308" r:id="rId19"/>
    <p:sldId id="273" r:id="rId20"/>
    <p:sldId id="275" r:id="rId21"/>
    <p:sldId id="276" r:id="rId22"/>
    <p:sldId id="286" r:id="rId23"/>
    <p:sldId id="277" r:id="rId24"/>
    <p:sldId id="272" r:id="rId25"/>
    <p:sldId id="274" r:id="rId26"/>
    <p:sldId id="278" r:id="rId27"/>
    <p:sldId id="304" r:id="rId28"/>
    <p:sldId id="279" r:id="rId29"/>
    <p:sldId id="280" r:id="rId30"/>
    <p:sldId id="282" r:id="rId31"/>
    <p:sldId id="281" r:id="rId32"/>
    <p:sldId id="305" r:id="rId33"/>
    <p:sldId id="262" r:id="rId34"/>
    <p:sldId id="263" r:id="rId35"/>
    <p:sldId id="306" r:id="rId36"/>
    <p:sldId id="284" r:id="rId37"/>
    <p:sldId id="287" r:id="rId38"/>
    <p:sldId id="288" r:id="rId39"/>
    <p:sldId id="295" r:id="rId40"/>
    <p:sldId id="289" r:id="rId41"/>
    <p:sldId id="290" r:id="rId42"/>
    <p:sldId id="291" r:id="rId43"/>
    <p:sldId id="292" r:id="rId44"/>
    <p:sldId id="296" r:id="rId45"/>
    <p:sldId id="297" r:id="rId46"/>
    <p:sldId id="293" r:id="rId47"/>
    <p:sldId id="294" r:id="rId48"/>
    <p:sldId id="302" r:id="rId49"/>
    <p:sldId id="301" r:id="rId50"/>
    <p:sldId id="300" r:id="rId5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2F2A8-84CB-4BF7-AF2B-DDE3B7BE21F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B8418F6-65F5-475D-9232-28F6657EA643}">
      <dgm:prSet/>
      <dgm:spPr/>
      <dgm:t>
        <a:bodyPr/>
        <a:lstStyle/>
        <a:p>
          <a:r>
            <a:rPr lang="de-DE" b="1" dirty="0"/>
            <a:t>Klassenrat / Schülerparlament</a:t>
          </a:r>
          <a:endParaRPr lang="de-DE" dirty="0"/>
        </a:p>
      </dgm:t>
    </dgm:pt>
    <dgm:pt modelId="{0AE0D5F2-A939-4DB2-8C59-8AFFF8A45469}" type="sibTrans" cxnId="{25205328-A08F-4A42-9F21-1D6791F3599F}">
      <dgm:prSet/>
      <dgm:spPr/>
      <dgm:t>
        <a:bodyPr/>
        <a:lstStyle/>
        <a:p>
          <a:endParaRPr lang="de-DE"/>
        </a:p>
      </dgm:t>
    </dgm:pt>
    <dgm:pt modelId="{F5246EFB-DACC-46E8-81C4-8B600189A1E6}" type="parTrans" cxnId="{25205328-A08F-4A42-9F21-1D6791F3599F}">
      <dgm:prSet/>
      <dgm:spPr/>
      <dgm:t>
        <a:bodyPr/>
        <a:lstStyle/>
        <a:p>
          <a:endParaRPr lang="de-DE"/>
        </a:p>
      </dgm:t>
    </dgm:pt>
    <dgm:pt modelId="{C2EF7B82-68AF-4FA5-A069-CF8EFAD4FCDC}" type="pres">
      <dgm:prSet presAssocID="{D022F2A8-84CB-4BF7-AF2B-DDE3B7BE21F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A519F6D-42A6-4488-B120-0B40DEF56630}" type="pres">
      <dgm:prSet presAssocID="{0B8418F6-65F5-475D-9232-28F6657EA643}" presName="composite" presStyleCnt="0"/>
      <dgm:spPr/>
    </dgm:pt>
    <dgm:pt modelId="{B98CE472-F1F0-40F2-91EB-1D041A796DB7}" type="pres">
      <dgm:prSet presAssocID="{0B8418F6-65F5-475D-9232-28F6657EA643}" presName="imgShp" presStyleLbl="fgImgPlace1" presStyleIdx="0" presStyleCnt="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feil nach rechts mit einfarbiger Füllung"/>
        </a:ext>
      </dgm:extLst>
    </dgm:pt>
    <dgm:pt modelId="{4F088648-5543-462A-AA50-EEC5730E49F0}" type="pres">
      <dgm:prSet presAssocID="{0B8418F6-65F5-475D-9232-28F6657EA643}" presName="txShp" presStyleLbl="node1" presStyleIdx="0" presStyleCnt="1" custLinFactNeighborX="-11423" custLinFactNeighborY="683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255053C-3E3B-4FB8-8A14-3E070595F3F0}" type="presOf" srcId="{D022F2A8-84CB-4BF7-AF2B-DDE3B7BE21FF}" destId="{C2EF7B82-68AF-4FA5-A069-CF8EFAD4FCDC}" srcOrd="0" destOrd="0" presId="urn:microsoft.com/office/officeart/2005/8/layout/vList3"/>
    <dgm:cxn modelId="{25205328-A08F-4A42-9F21-1D6791F3599F}" srcId="{D022F2A8-84CB-4BF7-AF2B-DDE3B7BE21FF}" destId="{0B8418F6-65F5-475D-9232-28F6657EA643}" srcOrd="0" destOrd="0" parTransId="{F5246EFB-DACC-46E8-81C4-8B600189A1E6}" sibTransId="{0AE0D5F2-A939-4DB2-8C59-8AFFF8A45469}"/>
    <dgm:cxn modelId="{29D99383-2EED-4EFB-A0AC-3B89F5B460DE}" type="presOf" srcId="{0B8418F6-65F5-475D-9232-28F6657EA643}" destId="{4F088648-5543-462A-AA50-EEC5730E49F0}" srcOrd="0" destOrd="0" presId="urn:microsoft.com/office/officeart/2005/8/layout/vList3"/>
    <dgm:cxn modelId="{3E587A77-4A8D-45C3-BE22-5B74ADB46D07}" type="presParOf" srcId="{C2EF7B82-68AF-4FA5-A069-CF8EFAD4FCDC}" destId="{5A519F6D-42A6-4488-B120-0B40DEF56630}" srcOrd="0" destOrd="0" presId="urn:microsoft.com/office/officeart/2005/8/layout/vList3"/>
    <dgm:cxn modelId="{922A6CE5-F9F1-466E-8A30-AC2F9056F8B5}" type="presParOf" srcId="{5A519F6D-42A6-4488-B120-0B40DEF56630}" destId="{B98CE472-F1F0-40F2-91EB-1D041A796DB7}" srcOrd="0" destOrd="0" presId="urn:microsoft.com/office/officeart/2005/8/layout/vList3"/>
    <dgm:cxn modelId="{8C0ED9CB-2754-430F-BA28-8B05D34CB1C4}" type="presParOf" srcId="{5A519F6D-42A6-4488-B120-0B40DEF56630}" destId="{4F088648-5543-462A-AA50-EEC5730E49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BA74F-2EEF-49D6-9BAB-D7A0827B2BC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4EB23A3-F22D-4811-9BB1-842FB8A9BCEA}">
      <dgm:prSet/>
      <dgm:spPr/>
      <dgm:t>
        <a:bodyPr/>
        <a:lstStyle/>
        <a:p>
          <a:r>
            <a:rPr lang="de-DE" b="1" dirty="0"/>
            <a:t>Elternsprechtag / Sprechzeiten</a:t>
          </a:r>
          <a:endParaRPr lang="de-DE" dirty="0"/>
        </a:p>
      </dgm:t>
    </dgm:pt>
    <dgm:pt modelId="{99370E90-401E-487C-9102-C33796021C27}" type="parTrans" cxnId="{03281D3D-755A-4AD1-870F-0B536721BA68}">
      <dgm:prSet/>
      <dgm:spPr/>
      <dgm:t>
        <a:bodyPr/>
        <a:lstStyle/>
        <a:p>
          <a:endParaRPr lang="de-DE"/>
        </a:p>
      </dgm:t>
    </dgm:pt>
    <dgm:pt modelId="{2ADA61D2-6A09-490B-A36C-D6E531DC13F0}" type="sibTrans" cxnId="{03281D3D-755A-4AD1-870F-0B536721BA68}">
      <dgm:prSet/>
      <dgm:spPr/>
      <dgm:t>
        <a:bodyPr/>
        <a:lstStyle/>
        <a:p>
          <a:endParaRPr lang="de-DE"/>
        </a:p>
      </dgm:t>
    </dgm:pt>
    <dgm:pt modelId="{3B459D51-826D-4E5D-9D90-8DAB015283AD}" type="pres">
      <dgm:prSet presAssocID="{9D2BA74F-2EEF-49D6-9BAB-D7A0827B2B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F805096-572E-4A92-BBBC-BE66301D02E5}" type="pres">
      <dgm:prSet presAssocID="{14EB23A3-F22D-4811-9BB1-842FB8A9BCEA}" presName="composite" presStyleCnt="0"/>
      <dgm:spPr/>
    </dgm:pt>
    <dgm:pt modelId="{2DCBB41A-F401-4E75-8E17-EF2B07DA686A}" type="pres">
      <dgm:prSet presAssocID="{14EB23A3-F22D-4811-9BB1-842FB8A9BCEA}" presName="imgShp" presStyleLbl="fgImgPlace1" presStyleIdx="0" presStyleCnt="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88BE7CF4-AB84-4E8F-AC1B-6A06E0F9BC36}" type="pres">
      <dgm:prSet presAssocID="{14EB23A3-F22D-4811-9BB1-842FB8A9BCEA}" presName="txShp" presStyleLbl="node1" presStyleIdx="0" presStyleCnt="1" custLinFactNeighborX="3974" custLinFactNeighborY="2018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4FC6512-50BE-4BD6-B82A-64DEE61F0A10}" type="presOf" srcId="{9D2BA74F-2EEF-49D6-9BAB-D7A0827B2BC9}" destId="{3B459D51-826D-4E5D-9D90-8DAB015283AD}" srcOrd="0" destOrd="0" presId="urn:microsoft.com/office/officeart/2005/8/layout/vList3"/>
    <dgm:cxn modelId="{03281D3D-755A-4AD1-870F-0B536721BA68}" srcId="{9D2BA74F-2EEF-49D6-9BAB-D7A0827B2BC9}" destId="{14EB23A3-F22D-4811-9BB1-842FB8A9BCEA}" srcOrd="0" destOrd="0" parTransId="{99370E90-401E-487C-9102-C33796021C27}" sibTransId="{2ADA61D2-6A09-490B-A36C-D6E531DC13F0}"/>
    <dgm:cxn modelId="{47180FDE-B52B-4A77-B26C-FE445033D12C}" type="presOf" srcId="{14EB23A3-F22D-4811-9BB1-842FB8A9BCEA}" destId="{88BE7CF4-AB84-4E8F-AC1B-6A06E0F9BC36}" srcOrd="0" destOrd="0" presId="urn:microsoft.com/office/officeart/2005/8/layout/vList3"/>
    <dgm:cxn modelId="{DCF7E745-26E8-4A28-A830-6877BE4DA4A2}" type="presParOf" srcId="{3B459D51-826D-4E5D-9D90-8DAB015283AD}" destId="{8F805096-572E-4A92-BBBC-BE66301D02E5}" srcOrd="0" destOrd="0" presId="urn:microsoft.com/office/officeart/2005/8/layout/vList3"/>
    <dgm:cxn modelId="{609891D0-C95E-414C-93DD-73A547C9922A}" type="presParOf" srcId="{8F805096-572E-4A92-BBBC-BE66301D02E5}" destId="{2DCBB41A-F401-4E75-8E17-EF2B07DA686A}" srcOrd="0" destOrd="0" presId="urn:microsoft.com/office/officeart/2005/8/layout/vList3"/>
    <dgm:cxn modelId="{4064AE84-EB4B-4A74-9E5C-F40104719EF8}" type="presParOf" srcId="{8F805096-572E-4A92-BBBC-BE66301D02E5}" destId="{88BE7CF4-AB84-4E8F-AC1B-6A06E0F9BC3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85455A-0580-45FA-B01D-2EB54D064AB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B6CB29D-E359-4F0C-8446-F002A459183C}">
      <dgm:prSet/>
      <dgm:spPr/>
      <dgm:t>
        <a:bodyPr/>
        <a:lstStyle/>
        <a:p>
          <a:r>
            <a:rPr lang="de-DE" b="1" dirty="0"/>
            <a:t>Organisationsteams</a:t>
          </a:r>
          <a:endParaRPr lang="de-DE" dirty="0"/>
        </a:p>
      </dgm:t>
    </dgm:pt>
    <dgm:pt modelId="{DE965C8D-FFCE-44E5-ADEE-83DFF8B8A63B}" type="parTrans" cxnId="{7C708172-F048-435F-AAFA-C14777506012}">
      <dgm:prSet/>
      <dgm:spPr/>
      <dgm:t>
        <a:bodyPr/>
        <a:lstStyle/>
        <a:p>
          <a:endParaRPr lang="de-DE"/>
        </a:p>
      </dgm:t>
    </dgm:pt>
    <dgm:pt modelId="{7F2FD0E2-82FF-4E5A-B1A9-5BBAD5B72772}" type="sibTrans" cxnId="{7C708172-F048-435F-AAFA-C14777506012}">
      <dgm:prSet/>
      <dgm:spPr/>
      <dgm:t>
        <a:bodyPr/>
        <a:lstStyle/>
        <a:p>
          <a:endParaRPr lang="de-DE"/>
        </a:p>
      </dgm:t>
    </dgm:pt>
    <dgm:pt modelId="{D7D1B642-F0B1-4DA2-A3DC-6BE8F3E5B9D4}" type="pres">
      <dgm:prSet presAssocID="{8D85455A-0580-45FA-B01D-2EB54D064AB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DDE13B1-A727-40D1-B867-F5B3325597C7}" type="pres">
      <dgm:prSet presAssocID="{7B6CB29D-E359-4F0C-8446-F002A459183C}" presName="composite" presStyleCnt="0"/>
      <dgm:spPr/>
    </dgm:pt>
    <dgm:pt modelId="{C37ECEB0-840C-4AD3-805B-0B7391C75ADC}" type="pres">
      <dgm:prSet presAssocID="{7B6CB29D-E359-4F0C-8446-F002A459183C}" presName="imgShp" presStyleLbl="fgImgPlace1" presStyleIdx="0" presStyleCnt="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</dgm:pt>
    <dgm:pt modelId="{9C355DE3-EFF3-4B23-8E77-23070702B5DA}" type="pres">
      <dgm:prSet presAssocID="{7B6CB29D-E359-4F0C-8446-F002A459183C}" presName="txShp" presStyleLbl="node1" presStyleIdx="0" presStyleCnt="1" custLinFactNeighborX="15464" custLinFactNeighborY="502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B1CFE59-140C-462B-92E7-07B7EB32E97F}" type="presOf" srcId="{8D85455A-0580-45FA-B01D-2EB54D064ABD}" destId="{D7D1B642-F0B1-4DA2-A3DC-6BE8F3E5B9D4}" srcOrd="0" destOrd="0" presId="urn:microsoft.com/office/officeart/2005/8/layout/vList3"/>
    <dgm:cxn modelId="{7C708172-F048-435F-AAFA-C14777506012}" srcId="{8D85455A-0580-45FA-B01D-2EB54D064ABD}" destId="{7B6CB29D-E359-4F0C-8446-F002A459183C}" srcOrd="0" destOrd="0" parTransId="{DE965C8D-FFCE-44E5-ADEE-83DFF8B8A63B}" sibTransId="{7F2FD0E2-82FF-4E5A-B1A9-5BBAD5B72772}"/>
    <dgm:cxn modelId="{7B540ACF-E79C-4D29-85AF-AEFA2422E921}" type="presOf" srcId="{7B6CB29D-E359-4F0C-8446-F002A459183C}" destId="{9C355DE3-EFF3-4B23-8E77-23070702B5DA}" srcOrd="0" destOrd="0" presId="urn:microsoft.com/office/officeart/2005/8/layout/vList3"/>
    <dgm:cxn modelId="{BA87F4B5-EC4B-470A-8D12-2519AFD390AA}" type="presParOf" srcId="{D7D1B642-F0B1-4DA2-A3DC-6BE8F3E5B9D4}" destId="{CDDE13B1-A727-40D1-B867-F5B3325597C7}" srcOrd="0" destOrd="0" presId="urn:microsoft.com/office/officeart/2005/8/layout/vList3"/>
    <dgm:cxn modelId="{B8E80985-BE2D-4617-8ADA-9AA5DA41F5B2}" type="presParOf" srcId="{CDDE13B1-A727-40D1-B867-F5B3325597C7}" destId="{C37ECEB0-840C-4AD3-805B-0B7391C75ADC}" srcOrd="0" destOrd="0" presId="urn:microsoft.com/office/officeart/2005/8/layout/vList3"/>
    <dgm:cxn modelId="{4E914AC7-6E5F-4843-9AB6-FE99E06F9467}" type="presParOf" srcId="{CDDE13B1-A727-40D1-B867-F5B3325597C7}" destId="{9C355DE3-EFF3-4B23-8E77-23070702B5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8B875F-4EC6-4B06-A0B5-86533FFB1E1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0F9E160-F29E-4E67-8BAA-58891B3D614C}">
      <dgm:prSet/>
      <dgm:spPr/>
      <dgm:t>
        <a:bodyPr/>
        <a:lstStyle/>
        <a:p>
          <a:r>
            <a:rPr lang="de-DE" b="1" dirty="0"/>
            <a:t>Klassenpflegschaft / Schulpflegschaft / Schulkonferenz </a:t>
          </a:r>
          <a:endParaRPr lang="de-DE" dirty="0"/>
        </a:p>
      </dgm:t>
    </dgm:pt>
    <dgm:pt modelId="{9E06C7C5-1711-4ED4-9B0B-9483E3A4B8BB}" type="sibTrans" cxnId="{F37B1FA0-9514-4AA3-8C56-548BDAE49295}">
      <dgm:prSet/>
      <dgm:spPr/>
      <dgm:t>
        <a:bodyPr/>
        <a:lstStyle/>
        <a:p>
          <a:endParaRPr lang="de-DE"/>
        </a:p>
      </dgm:t>
    </dgm:pt>
    <dgm:pt modelId="{D641AE4B-2633-49E2-BC21-3F9AD3A2B465}" type="parTrans" cxnId="{F37B1FA0-9514-4AA3-8C56-548BDAE49295}">
      <dgm:prSet/>
      <dgm:spPr/>
      <dgm:t>
        <a:bodyPr/>
        <a:lstStyle/>
        <a:p>
          <a:endParaRPr lang="de-DE"/>
        </a:p>
      </dgm:t>
    </dgm:pt>
    <dgm:pt modelId="{A3F55A5E-7560-4E39-959A-964BAE830B54}" type="pres">
      <dgm:prSet presAssocID="{E08B875F-4EC6-4B06-A0B5-86533FFB1E1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866D18B-5F12-4A32-90DF-39F3DFF9195E}" type="pres">
      <dgm:prSet presAssocID="{E0F9E160-F29E-4E67-8BAA-58891B3D614C}" presName="composite" presStyleCnt="0"/>
      <dgm:spPr/>
    </dgm:pt>
    <dgm:pt modelId="{0ED7A534-2ADA-496F-ADFD-96F5EFD066FB}" type="pres">
      <dgm:prSet presAssocID="{E0F9E160-F29E-4E67-8BAA-58891B3D614C}" presName="imgShp" presStyleLbl="fgImgPlace1" presStyleIdx="0" presStyleCnt="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feil nach rechts mit einfarbiger Füllung"/>
        </a:ext>
      </dgm:extLst>
    </dgm:pt>
    <dgm:pt modelId="{9CA7DBAE-D8A2-45C4-B485-07C585375B3A}" type="pres">
      <dgm:prSet presAssocID="{E0F9E160-F29E-4E67-8BAA-58891B3D614C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E1E09CF-5971-45D3-9DEA-3D215C4BBBA0}" type="presOf" srcId="{E0F9E160-F29E-4E67-8BAA-58891B3D614C}" destId="{9CA7DBAE-D8A2-45C4-B485-07C585375B3A}" srcOrd="0" destOrd="0" presId="urn:microsoft.com/office/officeart/2005/8/layout/vList3"/>
    <dgm:cxn modelId="{F37B1FA0-9514-4AA3-8C56-548BDAE49295}" srcId="{E08B875F-4EC6-4B06-A0B5-86533FFB1E10}" destId="{E0F9E160-F29E-4E67-8BAA-58891B3D614C}" srcOrd="0" destOrd="0" parTransId="{D641AE4B-2633-49E2-BC21-3F9AD3A2B465}" sibTransId="{9E06C7C5-1711-4ED4-9B0B-9483E3A4B8BB}"/>
    <dgm:cxn modelId="{8DD1FE28-4891-4C48-8ACC-CDACB06091ED}" type="presOf" srcId="{E08B875F-4EC6-4B06-A0B5-86533FFB1E10}" destId="{A3F55A5E-7560-4E39-959A-964BAE830B54}" srcOrd="0" destOrd="0" presId="urn:microsoft.com/office/officeart/2005/8/layout/vList3"/>
    <dgm:cxn modelId="{F8B8AE14-490A-449C-BF57-B0387283E1D3}" type="presParOf" srcId="{A3F55A5E-7560-4E39-959A-964BAE830B54}" destId="{5866D18B-5F12-4A32-90DF-39F3DFF9195E}" srcOrd="0" destOrd="0" presId="urn:microsoft.com/office/officeart/2005/8/layout/vList3"/>
    <dgm:cxn modelId="{0E501D2F-57C0-4CA9-9EDF-0DD96E3187E3}" type="presParOf" srcId="{5866D18B-5F12-4A32-90DF-39F3DFF9195E}" destId="{0ED7A534-2ADA-496F-ADFD-96F5EFD066FB}" srcOrd="0" destOrd="0" presId="urn:microsoft.com/office/officeart/2005/8/layout/vList3"/>
    <dgm:cxn modelId="{DC91CAF9-1B52-4297-B7FA-60C7A41F091F}" type="presParOf" srcId="{5866D18B-5F12-4A32-90DF-39F3DFF9195E}" destId="{9CA7DBAE-D8A2-45C4-B485-07C585375B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88648-5543-462A-AA50-EEC5730E49F0}">
      <dsp:nvSpPr>
        <dsp:cNvPr id="0" name=""/>
        <dsp:cNvSpPr/>
      </dsp:nvSpPr>
      <dsp:spPr>
        <a:xfrm rot="10800000">
          <a:off x="836699" y="0"/>
          <a:ext cx="4527830" cy="8537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49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/>
            <a:t>Klassenrat / Schülerparlament</a:t>
          </a:r>
          <a:endParaRPr lang="de-DE" sz="2400" kern="1200" dirty="0"/>
        </a:p>
      </dsp:txBody>
      <dsp:txXfrm rot="10800000">
        <a:off x="1050144" y="0"/>
        <a:ext cx="4314385" cy="853780"/>
      </dsp:txXfrm>
    </dsp:sp>
    <dsp:sp modelId="{B98CE472-F1F0-40F2-91EB-1D041A796DB7}">
      <dsp:nvSpPr>
        <dsp:cNvPr id="0" name=""/>
        <dsp:cNvSpPr/>
      </dsp:nvSpPr>
      <dsp:spPr>
        <a:xfrm>
          <a:off x="927023" y="0"/>
          <a:ext cx="853780" cy="85378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E7CF4-AB84-4E8F-AC1B-6A06E0F9BC36}">
      <dsp:nvSpPr>
        <dsp:cNvPr id="0" name=""/>
        <dsp:cNvSpPr/>
      </dsp:nvSpPr>
      <dsp:spPr>
        <a:xfrm rot="10800000">
          <a:off x="1618698" y="0"/>
          <a:ext cx="4955819" cy="6939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00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b="1" kern="1200" dirty="0"/>
            <a:t>Elternsprechtag / Sprechzeiten</a:t>
          </a:r>
          <a:endParaRPr lang="de-DE" sz="2600" kern="1200" dirty="0"/>
        </a:p>
      </dsp:txBody>
      <dsp:txXfrm rot="10800000">
        <a:off x="1792181" y="0"/>
        <a:ext cx="4782336" cy="693934"/>
      </dsp:txXfrm>
    </dsp:sp>
    <dsp:sp modelId="{2DCBB41A-F401-4E75-8E17-EF2B07DA686A}">
      <dsp:nvSpPr>
        <dsp:cNvPr id="0" name=""/>
        <dsp:cNvSpPr/>
      </dsp:nvSpPr>
      <dsp:spPr>
        <a:xfrm>
          <a:off x="1074786" y="0"/>
          <a:ext cx="693934" cy="69393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55DE3-EFF3-4B23-8E77-23070702B5DA}">
      <dsp:nvSpPr>
        <dsp:cNvPr id="0" name=""/>
        <dsp:cNvSpPr/>
      </dsp:nvSpPr>
      <dsp:spPr>
        <a:xfrm rot="10800000">
          <a:off x="2188121" y="0"/>
          <a:ext cx="4955819" cy="6939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00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kern="1200" dirty="0"/>
            <a:t>Organisationsteams</a:t>
          </a:r>
          <a:endParaRPr lang="de-DE" sz="3200" kern="1200" dirty="0"/>
        </a:p>
      </dsp:txBody>
      <dsp:txXfrm rot="10800000">
        <a:off x="2361605" y="0"/>
        <a:ext cx="4782335" cy="693935"/>
      </dsp:txXfrm>
    </dsp:sp>
    <dsp:sp modelId="{C37ECEB0-840C-4AD3-805B-0B7391C75ADC}">
      <dsp:nvSpPr>
        <dsp:cNvPr id="0" name=""/>
        <dsp:cNvSpPr/>
      </dsp:nvSpPr>
      <dsp:spPr>
        <a:xfrm>
          <a:off x="1074786" y="0"/>
          <a:ext cx="693935" cy="69393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7DBAE-D8A2-45C4-B485-07C585375B3A}">
      <dsp:nvSpPr>
        <dsp:cNvPr id="0" name=""/>
        <dsp:cNvSpPr/>
      </dsp:nvSpPr>
      <dsp:spPr>
        <a:xfrm rot="10800000">
          <a:off x="1461715" y="0"/>
          <a:ext cx="4955819" cy="8537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493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/>
            <a:t>Klassenpflegschaft / Schulpflegschaft / Schulkonferenz </a:t>
          </a:r>
          <a:endParaRPr lang="de-DE" sz="2300" kern="1200" dirty="0"/>
        </a:p>
      </dsp:txBody>
      <dsp:txXfrm rot="10800000">
        <a:off x="1675160" y="0"/>
        <a:ext cx="4742374" cy="853780"/>
      </dsp:txXfrm>
    </dsp:sp>
    <dsp:sp modelId="{0ED7A534-2ADA-496F-ADFD-96F5EFD066FB}">
      <dsp:nvSpPr>
        <dsp:cNvPr id="0" name=""/>
        <dsp:cNvSpPr/>
      </dsp:nvSpPr>
      <dsp:spPr>
        <a:xfrm>
          <a:off x="1034825" y="0"/>
          <a:ext cx="853780" cy="85378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9A9B-4BA4-4341-A96B-7BD4A35D4139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1FE00-ADBB-460F-9306-68EE503626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545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EDDDE-2F2B-4640-8B28-8D7DA7E2D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4E29F8-0523-4782-B869-5BFDFAA16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4B3899-4163-489F-81F6-9F385024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6105BD-76BC-470C-92C9-2C220243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132EC1-5C11-40AD-8C25-B735E394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A00FA-EFB5-4C50-9152-871998D1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2FC2A8-6368-479B-8112-8F443759D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9DFE70-F15D-4DF3-8DBE-5F787830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3E267C-78F6-4365-B1C7-077C93C03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69DFF1-9E88-49F9-BD07-69B23BB2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15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6CCC42C-C804-4D72-A1C2-A3FE59E72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F87378-7B16-4159-8C7D-CAA87393B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CB2F7D-2A0A-4FC4-8EC5-55A03D3F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B59813-B982-4213-B428-1ADF2022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38458A-DF44-42CD-97B1-EC62CC9A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56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B1710-9D3F-4069-B144-13CC1412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E91CC6-5F00-4085-879A-B78EAAB52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D4DC83-CD3E-410B-9FBF-C9621AB2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40D12A-F401-408C-8E0B-72F265EA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5E5FD4-2188-477E-BC2D-A6272BDB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2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3B7A8-65DA-4ED7-A0CE-F55DF08D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1CB5EC-CCFF-407C-86BB-3CC7ABA38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74FF86-2082-4E71-85E2-C246F121A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6DC4E8-9633-4AB3-B6AB-49AF971B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D97039-E848-4C26-AE91-5B08C291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9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2A510-FD44-45A6-A746-FA4F2A64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2F166F-EB13-4449-A764-5488D7BE3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6C635B-C99F-4F54-8ABF-4A3D0A75F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EAA1678-DAA4-48DE-8157-BD343DA7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58997A-B40D-40A3-9CB3-23B135F6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747D0A-1326-424E-B9CB-DB8CD447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40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B4CA1-8264-4F33-BA77-AEC870E0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1458C1-58B7-498A-AE5C-B771B6174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06D0C0-57DD-4BA1-A663-A3E65FC8B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6D2EA0-F2AD-4022-B2F0-03BAE2F7E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44395B-B90D-4890-81D9-271DDF825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59843AF-2B23-46F3-BFAF-C18FFA83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A143F64-25AB-4A7D-BE8B-D89701BA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A07018F-1A41-43D1-8EA5-3E50145F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01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BA2040-D8E4-44EB-8425-AEE66DA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3F19D8-77EC-433A-9841-7C724211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890740-3D56-4BE2-9CAD-7B6DA2AA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0C76F6-97B7-4C7E-B32E-67E8A4E0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80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394D02-485D-4BF1-A383-BA0BB11B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B86FAE-9530-433D-B0DA-18F2F6FB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1F5153-E14A-4CE4-92EA-E07EC45C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44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9D091-7110-418F-9C63-1539C24C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6EB6F-69CD-446B-AD9F-47B4C6DE3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C31E82-EF72-4C13-B359-5666A62DB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5213C7-D052-4982-8FAC-415490FA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0806BC-8826-4E73-96A5-605C35EB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F60FD0-E0FF-4E5D-9642-47B7F871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51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0B3AA-3789-4695-B390-92EB064E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FE34B27-6DB9-45A4-A8E0-CBCC0AA3F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10BE67-EC0D-4881-A552-13132645A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8757A8-9E36-4B08-9855-80AFC7046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F89-7454-4C79-B608-22B995D967A3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F0644D-2658-41B0-9C4E-B3545BAB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D5CC8F-7A37-4B58-A3A9-EEDB8E1E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72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BC7068A-C4C7-4BF4-83D6-D50A7A2C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D13582-3B3A-498B-B29D-F0475C29D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361943-7147-42D6-9128-C76BAFCD4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83F89-7454-4C79-B608-22B995D967A3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860C9F-729A-4A2D-B24A-13ED8A5FC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78DC1E-5CD0-4EF2-BAFD-1D89DA6BF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2E25-9580-475C-AA4C-BC5F490A6F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18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6B4D3-C2AC-46BF-9C57-385501FD2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7625"/>
          </a:xfrm>
        </p:spPr>
        <p:txBody>
          <a:bodyPr>
            <a:norm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Herzlich Willkommen </a:t>
            </a:r>
            <a:b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an der</a:t>
            </a:r>
            <a:b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Martin-Luther-Schule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13A915-A56B-4327-AAC0-70F7839F7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364"/>
            <a:ext cx="9144000" cy="2067636"/>
          </a:xfrm>
        </p:spPr>
        <p:txBody>
          <a:bodyPr>
            <a:noAutofit/>
          </a:bodyPr>
          <a:lstStyle/>
          <a:p>
            <a: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Informationsveranstaltung</a:t>
            </a:r>
            <a:b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b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Schulneulinge 2025</a:t>
            </a:r>
          </a:p>
          <a:p>
            <a:r>
              <a:rPr lang="de-DE" sz="32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16.09.2024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5AAC3F-18AA-46A8-B95A-99995C2B5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43" y="292343"/>
            <a:ext cx="11775257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31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E8BAC-27FC-4747-9D2B-1834E7DD8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- </a:t>
            </a:r>
            <a:r>
              <a:rPr lang="de-DE" dirty="0">
                <a:latin typeface="inherit"/>
              </a:rPr>
              <a:t>Tafelkino</a:t>
            </a:r>
          </a:p>
        </p:txBody>
      </p:sp>
      <p:pic>
        <p:nvPicPr>
          <p:cNvPr id="4" name="Inhaltsplatzhalter 3" descr="Ein Bild, das Text, Person, drinnen enthält.&#10;&#10;Automatisch generierte Beschreibung">
            <a:extLst>
              <a:ext uri="{FF2B5EF4-FFF2-40B4-BE49-F238E27FC236}">
                <a16:creationId xmlns:a16="http://schemas.microsoft.com/office/drawing/2014/main" id="{17DEDB17-EE56-4FC4-8CB1-DF78A7457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284" y="2252546"/>
            <a:ext cx="7972348" cy="3694193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B04B363-33E9-DBCC-68B9-6077FCEB87D8}"/>
              </a:ext>
            </a:extLst>
          </p:cNvPr>
          <p:cNvSpPr/>
          <p:nvPr/>
        </p:nvSpPr>
        <p:spPr>
          <a:xfrm>
            <a:off x="5943600" y="2386360"/>
            <a:ext cx="323384" cy="2118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8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CD2DD-0477-4B7A-98E7-DA4AC797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- Sitzkreis</a:t>
            </a:r>
          </a:p>
        </p:txBody>
      </p:sp>
      <p:pic>
        <p:nvPicPr>
          <p:cNvPr id="7" name="Inhaltsplatzhalter 6" descr="Ein Bild, das Person, drinnen, Gruppe, Personen enthält.&#10;&#10;Automatisch generierte Beschreibung">
            <a:extLst>
              <a:ext uri="{FF2B5EF4-FFF2-40B4-BE49-F238E27FC236}">
                <a16:creationId xmlns:a16="http://schemas.microsoft.com/office/drawing/2014/main" id="{F83F4C1B-01B9-4A67-B22B-439E542AC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00" y="1780344"/>
            <a:ext cx="6479086" cy="4712531"/>
          </a:xfrm>
        </p:spPr>
      </p:pic>
    </p:spTree>
    <p:extLst>
      <p:ext uri="{BB962C8B-B14F-4D97-AF65-F5344CB8AC3E}">
        <p14:creationId xmlns:p14="http://schemas.microsoft.com/office/powerpoint/2010/main" val="168148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4B09-0F0A-44A7-87FF-1ECB8B1D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- Partnerarbeit</a:t>
            </a:r>
          </a:p>
        </p:txBody>
      </p:sp>
      <p:pic>
        <p:nvPicPr>
          <p:cNvPr id="5" name="Inhaltsplatzhalter 4" descr="Ein Bild, das Text, Person, Boden enthält.&#10;&#10;Automatisch generierte Beschreibung">
            <a:extLst>
              <a:ext uri="{FF2B5EF4-FFF2-40B4-BE49-F238E27FC236}">
                <a16:creationId xmlns:a16="http://schemas.microsoft.com/office/drawing/2014/main" id="{DA31CA3B-8846-4C21-8539-BC98D739E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88860"/>
            <a:ext cx="4757594" cy="3666664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C29F147-C259-41C9-8507-EE34190E0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5124"/>
            <a:ext cx="5341624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8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16071-7679-4606-BC97-ECFC4671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- Einzelarbeit</a:t>
            </a:r>
          </a:p>
        </p:txBody>
      </p:sp>
      <p:pic>
        <p:nvPicPr>
          <p:cNvPr id="5" name="Inhaltsplatzhalter 4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45F79C2A-41BB-48BD-B4A2-328478D20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27672" y="1368419"/>
            <a:ext cx="6132250" cy="4599187"/>
          </a:xfrm>
        </p:spPr>
      </p:pic>
    </p:spTree>
    <p:extLst>
      <p:ext uri="{BB962C8B-B14F-4D97-AF65-F5344CB8AC3E}">
        <p14:creationId xmlns:p14="http://schemas.microsoft.com/office/powerpoint/2010/main" val="141254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20053-62B7-4BF8-94B0-D0A5F462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Stationenarbeit/Lerntheken/….</a:t>
            </a:r>
          </a:p>
        </p:txBody>
      </p:sp>
      <p:pic>
        <p:nvPicPr>
          <p:cNvPr id="5" name="Inhaltsplatzhalter 4" descr="Ein Bild, das Text, Licht enthält.&#10;&#10;Automatisch generierte Beschreibung">
            <a:extLst>
              <a:ext uri="{FF2B5EF4-FFF2-40B4-BE49-F238E27FC236}">
                <a16:creationId xmlns:a16="http://schemas.microsoft.com/office/drawing/2014/main" id="{E27CF2FC-2AD6-49A7-9B27-B7312715D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84420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95E10-25CD-4B19-9E44-972B11AC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4562"/>
            <a:ext cx="10805932" cy="1216126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inherit"/>
              </a:rPr>
              <a:t>Immer mit Blick auf das einzelne Kind gerichtet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61ED41-8164-4CBC-B53A-E0B662474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>
            <a:normAutofit/>
          </a:bodyPr>
          <a:lstStyle/>
          <a:p>
            <a:endParaRPr lang="de-DE" sz="44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de-DE" sz="4400" dirty="0">
                <a:latin typeface="+mj-lt"/>
                <a:ea typeface="+mj-ea"/>
                <a:cs typeface="+mj-cs"/>
              </a:rPr>
              <a:t>= </a:t>
            </a:r>
            <a:r>
              <a:rPr lang="de-DE" sz="4400" dirty="0">
                <a:latin typeface="inherit"/>
                <a:ea typeface="+mj-ea"/>
                <a:cs typeface="+mj-cs"/>
              </a:rPr>
              <a:t>fördern/und fordern </a:t>
            </a:r>
            <a:br>
              <a:rPr lang="de-DE" sz="4400" dirty="0">
                <a:latin typeface="inherit"/>
                <a:ea typeface="+mj-ea"/>
                <a:cs typeface="+mj-cs"/>
              </a:rPr>
            </a:br>
            <a:r>
              <a:rPr lang="de-DE" sz="4400" dirty="0">
                <a:latin typeface="inherit"/>
                <a:ea typeface="+mj-ea"/>
                <a:cs typeface="+mj-cs"/>
              </a:rPr>
              <a:t>   durch innere und äußere Differenzierung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E2EC81-C666-400C-AB87-6D1831BF2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128" y="1645444"/>
            <a:ext cx="1095375" cy="18288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45BFAD3-CF4E-4CC1-806A-C8EF3556D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002" y="2006339"/>
            <a:ext cx="1457325" cy="923925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C0193430-A767-4DF9-BB0D-CE6E0C7D245A}"/>
              </a:ext>
            </a:extLst>
          </p:cNvPr>
          <p:cNvSpPr/>
          <p:nvPr/>
        </p:nvSpPr>
        <p:spPr>
          <a:xfrm>
            <a:off x="4421528" y="2222339"/>
            <a:ext cx="1095375" cy="254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202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CEC60-4470-43C9-88EF-DEE2FC16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078"/>
            <a:ext cx="10515600" cy="903610"/>
          </a:xfrm>
        </p:spPr>
        <p:txBody>
          <a:bodyPr>
            <a:normAutofit fontScale="90000"/>
          </a:bodyPr>
          <a:lstStyle/>
          <a:p>
            <a:r>
              <a:rPr lang="de-DE" dirty="0"/>
              <a:t>Zum Beispiel durch:</a:t>
            </a:r>
            <a:br>
              <a:rPr lang="de-DE" dirty="0"/>
            </a:br>
            <a:r>
              <a:rPr lang="de-DE" dirty="0">
                <a:latin typeface="inherit"/>
              </a:rPr>
              <a:t>- Lehr- und Lernmaterialien mit unterschiedlichen</a:t>
            </a:r>
            <a:br>
              <a:rPr lang="de-DE" dirty="0">
                <a:latin typeface="inherit"/>
              </a:rPr>
            </a:br>
            <a:r>
              <a:rPr lang="de-DE" dirty="0">
                <a:latin typeface="inherit"/>
              </a:rPr>
              <a:t>  Niveaustufen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FAEBBD-EF72-4B18-B403-80694A37E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>
                <a:latin typeface="inherit"/>
              </a:rPr>
              <a:t>- Mathe Lehrwerk: Denken und Rechnen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1F1E26-C04D-4D3C-817E-1B9AC45D9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67" y="3232201"/>
            <a:ext cx="1676634" cy="232442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F7C8436-C3F8-436F-8752-AE72A0300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789" y="3351280"/>
            <a:ext cx="1638529" cy="21529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67DB45-2003-4773-8148-205BA05A4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489" y="3327464"/>
            <a:ext cx="1533739" cy="22291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20B7022-FEDC-421D-83A9-1E0930240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132" y="3365569"/>
            <a:ext cx="1571844" cy="21529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00CF70D-D79D-4DCF-A2D3-D4730DD37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113" y="3351280"/>
            <a:ext cx="1571844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14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5F55B-5F05-4577-A611-E395C983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und handlungsorientiertem Material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5" name="Inhaltsplatzhalter 4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AD7C0371-F709-429F-8A13-CE72C24BC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23775" y="876702"/>
            <a:ext cx="4763922" cy="6578908"/>
          </a:xfrm>
        </p:spPr>
      </p:pic>
    </p:spTree>
    <p:extLst>
      <p:ext uri="{BB962C8B-B14F-4D97-AF65-F5344CB8AC3E}">
        <p14:creationId xmlns:p14="http://schemas.microsoft.com/office/powerpoint/2010/main" val="2857520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5F55B-5F05-4577-A611-E395C983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inherit"/>
              </a:rPr>
              <a:t>(gut ausgestattet mit Anschauungs- und Arbeitsmaterial in den verschiedensten Bereichen)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7" name="Inhaltsplatzhalter 6" descr="Ein Bild, das Im Haus, Mobiliar, Wand, Stuhl enthält.&#10;&#10;Automatisch generierte Beschreibung">
            <a:extLst>
              <a:ext uri="{FF2B5EF4-FFF2-40B4-BE49-F238E27FC236}">
                <a16:creationId xmlns:a16="http://schemas.microsoft.com/office/drawing/2014/main" id="{ABED1ECC-F594-4833-C11E-364BDF193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10" y="1682739"/>
            <a:ext cx="3468064" cy="4624086"/>
          </a:xfrm>
        </p:spPr>
      </p:pic>
      <p:pic>
        <p:nvPicPr>
          <p:cNvPr id="9" name="Grafik 8" descr="Ein Bild, das Im Haus, Mobiliar, Wand, Computer enthält.&#10;&#10;Automatisch generierte Beschreibung">
            <a:extLst>
              <a:ext uri="{FF2B5EF4-FFF2-40B4-BE49-F238E27FC236}">
                <a16:creationId xmlns:a16="http://schemas.microsoft.com/office/drawing/2014/main" id="{5B53BF85-AA78-B24F-BBE8-5960E5757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14" y="1682739"/>
            <a:ext cx="3468065" cy="4624086"/>
          </a:xfrm>
          <a:prstGeom prst="rect">
            <a:avLst/>
          </a:prstGeom>
        </p:spPr>
      </p:pic>
      <p:pic>
        <p:nvPicPr>
          <p:cNvPr id="11" name="Grafik 10" descr="Ein Bild, das Im Haus, Mobiliar, Tisch, Wand enthält.&#10;&#10;Automatisch generierte Beschreibung">
            <a:extLst>
              <a:ext uri="{FF2B5EF4-FFF2-40B4-BE49-F238E27FC236}">
                <a16:creationId xmlns:a16="http://schemas.microsoft.com/office/drawing/2014/main" id="{F2EE5B5B-8221-1302-8A38-B99A0453C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5" y="1690688"/>
            <a:ext cx="3468065" cy="462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96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CF0B0-5F9A-4E8F-816E-875F0488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413"/>
            <a:ext cx="9208625" cy="1239275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inherit"/>
              </a:rPr>
              <a:t>- Schreiben und Lesen lernen </a:t>
            </a:r>
            <a:br>
              <a:rPr lang="de-DE" dirty="0">
                <a:latin typeface="inherit"/>
              </a:rPr>
            </a:br>
            <a:r>
              <a:rPr lang="de-DE" dirty="0">
                <a:latin typeface="inherit"/>
              </a:rPr>
              <a:t>   mit der  Anlauttabelle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6C13BAC-D42E-4BA1-8B37-E0FB6355A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412" y="1690688"/>
            <a:ext cx="4445391" cy="5116737"/>
          </a:xfrm>
        </p:spPr>
      </p:pic>
    </p:spTree>
    <p:extLst>
      <p:ext uri="{BB962C8B-B14F-4D97-AF65-F5344CB8AC3E}">
        <p14:creationId xmlns:p14="http://schemas.microsoft.com/office/powerpoint/2010/main" val="237601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3BF9E-3D23-41BC-9C63-A159E1F6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latin typeface="inherit"/>
              </a:rPr>
              <a:t>Unser Leitbild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E3632A-3FB1-4A58-B11A-AD3B74575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Die 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iteinander-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L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eben-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S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chule</a:t>
            </a:r>
          </a:p>
          <a:p>
            <a:pPr algn="ctr"/>
            <a:endParaRPr lang="de-DE" sz="36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Die 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iteinander-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L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ernen-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S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chule</a:t>
            </a:r>
          </a:p>
          <a:p>
            <a:pPr algn="ctr"/>
            <a:endParaRPr lang="de-DE" sz="36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Die 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iteinander-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L</a:t>
            </a:r>
            <a:r>
              <a:rPr lang="de-DE" sz="3600" b="1" i="0" dirty="0">
                <a:effectLst/>
                <a:latin typeface="Verdana" panose="020B0604030504040204" pitchFamily="34" charset="0"/>
              </a:rPr>
              <a:t>achen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</a:t>
            </a:r>
            <a:r>
              <a:rPr lang="de-DE" sz="36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S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chule</a:t>
            </a:r>
          </a:p>
          <a:p>
            <a:endParaRPr lang="de-DE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de-DE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229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A4B23-FEB3-4520-8E7B-63ED4EBF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und Lautbildern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E621C96-C2AC-41FE-BE76-260CD6808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258" y="1856096"/>
            <a:ext cx="6960717" cy="4350448"/>
          </a:xfrm>
        </p:spPr>
      </p:pic>
    </p:spTree>
    <p:extLst>
      <p:ext uri="{BB962C8B-B14F-4D97-AF65-F5344CB8AC3E}">
        <p14:creationId xmlns:p14="http://schemas.microsoft.com/office/powerpoint/2010/main" val="2016134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E9FD8-CD90-4C82-9D08-5A94F87F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und unserem Lehrwerk</a:t>
            </a:r>
            <a:br>
              <a:rPr lang="de-DE" dirty="0">
                <a:latin typeface="inherit"/>
              </a:rPr>
            </a:br>
            <a:r>
              <a:rPr lang="de-DE" dirty="0">
                <a:latin typeface="inherit"/>
              </a:rPr>
              <a:t>Flex und Flora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24A704-A290-41F8-A197-CD3AD110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523" y="1078174"/>
            <a:ext cx="4072516" cy="5749434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B3B6401-2FFC-4875-ADAB-6E96E1B83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4812" y="5895833"/>
            <a:ext cx="148988" cy="28113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8932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13688-F287-4392-B94D-90859FF4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dirty="0">
                <a:latin typeface="inherit"/>
              </a:rPr>
              <a:t>und mit allen Sinnen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42E71C-7EDC-459B-B927-00686DFB6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den Sand malen , kneten, ablaufen, abhören, ….</a:t>
            </a:r>
          </a:p>
        </p:txBody>
      </p:sp>
      <p:pic>
        <p:nvPicPr>
          <p:cNvPr id="5" name="Grafik 4" descr="Ein Bild, das Person, drinnen enthält.&#10;&#10;Automatisch generierte Beschreibung">
            <a:extLst>
              <a:ext uri="{FF2B5EF4-FFF2-40B4-BE49-F238E27FC236}">
                <a16:creationId xmlns:a16="http://schemas.microsoft.com/office/drawing/2014/main" id="{4E6C74EF-E806-44CD-9769-1FBC7BE910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01602" y="3199966"/>
            <a:ext cx="3763323" cy="282249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711148-162E-4676-859A-8080EA47C5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589" y="3237231"/>
            <a:ext cx="3061270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7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FEAE4-8314-48FC-BB13-3F7CBA1B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Rechtschreibförderung </a:t>
            </a:r>
            <a:br>
              <a:rPr lang="de-DE" dirty="0">
                <a:latin typeface="inherit"/>
              </a:rPr>
            </a:br>
            <a:r>
              <a:rPr lang="de-DE" dirty="0">
                <a:latin typeface="inherit"/>
              </a:rPr>
              <a:t>von Beginn 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260986-F4A6-46D4-9B32-62AB66C95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Arbeit mit dem Grundwortschatz</a:t>
            </a:r>
            <a:br>
              <a:rPr lang="de-DE" dirty="0"/>
            </a:br>
            <a:endParaRPr lang="de-DE" dirty="0"/>
          </a:p>
          <a:p>
            <a:r>
              <a:rPr lang="de-DE" dirty="0"/>
              <a:t>Lernwörtertraining mit „Knickheft“</a:t>
            </a:r>
            <a:br>
              <a:rPr lang="de-DE" dirty="0"/>
            </a:br>
            <a:endParaRPr lang="de-DE" dirty="0"/>
          </a:p>
          <a:p>
            <a:r>
              <a:rPr lang="de-DE" dirty="0"/>
              <a:t>Arbeit an Rechtschreibphänomen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Arbeit mit Strategiesymbolen 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6C8CCB-8414-4D38-A56F-30B4E64FE7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862" y="1825625"/>
            <a:ext cx="2956564" cy="38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61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0C97A-5881-4C1C-8C55-917459A0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latin typeface="inherit"/>
              </a:rPr>
              <a:t>- und vielen Förder- und </a:t>
            </a:r>
            <a:r>
              <a:rPr lang="de-DE" sz="4000" dirty="0" err="1">
                <a:latin typeface="inherit"/>
              </a:rPr>
              <a:t>Forderkursen</a:t>
            </a:r>
            <a:endParaRPr lang="de-DE" sz="4000" dirty="0">
              <a:latin typeface="inheri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61D0B20-8B87-4EA4-BAF4-116652B2537A}"/>
              </a:ext>
            </a:extLst>
          </p:cNvPr>
          <p:cNvSpPr txBox="1"/>
          <p:nvPr/>
        </p:nvSpPr>
        <p:spPr>
          <a:xfrm>
            <a:off x="1076446" y="1990846"/>
            <a:ext cx="1238490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DaZ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165B2C-9EF9-4599-9533-DBF754CB4991}"/>
              </a:ext>
            </a:extLst>
          </p:cNvPr>
          <p:cNvSpPr txBox="1"/>
          <p:nvPr/>
        </p:nvSpPr>
        <p:spPr>
          <a:xfrm>
            <a:off x="5073567" y="1967697"/>
            <a:ext cx="102243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DaF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7AA4893-C4FB-4E46-8CE8-2699147EB094}"/>
              </a:ext>
            </a:extLst>
          </p:cNvPr>
          <p:cNvSpPr txBox="1"/>
          <p:nvPr/>
        </p:nvSpPr>
        <p:spPr>
          <a:xfrm>
            <a:off x="8609145" y="2357823"/>
            <a:ext cx="102243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LRS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A281C03-CCC4-4453-A7EF-9711CD6D247D}"/>
              </a:ext>
            </a:extLst>
          </p:cNvPr>
          <p:cNvSpPr txBox="1"/>
          <p:nvPr/>
        </p:nvSpPr>
        <p:spPr>
          <a:xfrm>
            <a:off x="3009418" y="3709951"/>
            <a:ext cx="177092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Förderangebot Sport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83E878-2EEA-46D6-BCC3-C39ACE0F7C2D}"/>
              </a:ext>
            </a:extLst>
          </p:cNvPr>
          <p:cNvSpPr txBox="1"/>
          <p:nvPr/>
        </p:nvSpPr>
        <p:spPr>
          <a:xfrm>
            <a:off x="1678329" y="5613721"/>
            <a:ext cx="358815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Vermittlung Teilnahme am herkunftssprachlichen Unterricht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4B663C8-80A0-497D-B180-430CB3CF4B17}"/>
              </a:ext>
            </a:extLst>
          </p:cNvPr>
          <p:cNvSpPr txBox="1"/>
          <p:nvPr/>
        </p:nvSpPr>
        <p:spPr>
          <a:xfrm>
            <a:off x="7326285" y="3939045"/>
            <a:ext cx="358815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Stützpunkt Schule für die Kurse für Kinder mit besonderen Begabungen</a:t>
            </a:r>
          </a:p>
        </p:txBody>
      </p:sp>
    </p:spTree>
    <p:extLst>
      <p:ext uri="{BB962C8B-B14F-4D97-AF65-F5344CB8AC3E}">
        <p14:creationId xmlns:p14="http://schemas.microsoft.com/office/powerpoint/2010/main" val="28572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9AFD1-557C-4256-97D9-D45649DA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i="0" dirty="0">
                <a:solidFill>
                  <a:srgbClr val="000000"/>
                </a:solidFill>
                <a:effectLst/>
                <a:latin typeface="inherit"/>
              </a:rPr>
              <a:t>- eine vorbereitete Lernumgebung als Voraussetzung für störungsfreien Unterricht</a:t>
            </a:r>
            <a:br>
              <a:rPr lang="de-DE" b="1" i="0" dirty="0">
                <a:solidFill>
                  <a:srgbClr val="000000"/>
                </a:solidFill>
                <a:effectLst/>
                <a:latin typeface="inherit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AC4B84-AA4D-49B5-A714-B2A72B685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strukturiert, klar,</a:t>
            </a:r>
          </a:p>
          <a:p>
            <a:pPr marL="0" indent="0">
              <a:buNone/>
            </a:pPr>
            <a:r>
              <a:rPr lang="de-DE" dirty="0"/>
              <a:t>   transparent, …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768D5BD0-6E98-4EED-BD17-4E1861A5D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81035" y="2302584"/>
            <a:ext cx="5148384" cy="38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39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BB49B-0138-4103-9F83-BC7F54D0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>
                <a:latin typeface="inherit"/>
              </a:rPr>
              <a:t>in 12 </a:t>
            </a:r>
            <a:r>
              <a:rPr lang="de-DE" b="1" dirty="0">
                <a:latin typeface="inherit"/>
              </a:rPr>
              <a:t>Klassenräumen,</a:t>
            </a:r>
            <a:r>
              <a:rPr lang="de-DE" dirty="0">
                <a:latin typeface="inherit"/>
              </a:rPr>
              <a:t/>
            </a:r>
            <a:br>
              <a:rPr lang="de-DE" dirty="0">
                <a:latin typeface="inherit"/>
              </a:rPr>
            </a:br>
            <a:r>
              <a:rPr lang="de-DE" dirty="0">
                <a:latin typeface="inherit"/>
              </a:rPr>
              <a:t>5 </a:t>
            </a:r>
            <a:r>
              <a:rPr lang="de-DE" b="1" dirty="0">
                <a:latin typeface="inherit"/>
              </a:rPr>
              <a:t>Differenzierungsräumen</a:t>
            </a:r>
            <a:r>
              <a:rPr lang="de-DE" dirty="0">
                <a:latin typeface="inherit"/>
              </a:rPr>
              <a:t>,</a:t>
            </a:r>
            <a:br>
              <a:rPr lang="de-DE" dirty="0">
                <a:latin typeface="inherit"/>
              </a:rPr>
            </a:br>
            <a:r>
              <a:rPr lang="de-DE" b="1" dirty="0">
                <a:latin typeface="inherit"/>
              </a:rPr>
              <a:t>Mehrzweckhalle</a:t>
            </a:r>
            <a:r>
              <a:rPr lang="de-DE" dirty="0">
                <a:latin typeface="inherit"/>
              </a:rPr>
              <a:t/>
            </a:r>
            <a:br>
              <a:rPr lang="de-DE" dirty="0">
                <a:latin typeface="inherit"/>
              </a:rPr>
            </a:br>
            <a:r>
              <a:rPr lang="de-DE" b="1" dirty="0">
                <a:latin typeface="inherit"/>
              </a:rPr>
              <a:t>Werkraum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 descr="Ein Bild, das Im Haus, Mobiliar, Wand, Tisch enthält.&#10;&#10;Automatisch generierte Beschreibung">
            <a:extLst>
              <a:ext uri="{FF2B5EF4-FFF2-40B4-BE49-F238E27FC236}">
                <a16:creationId xmlns:a16="http://schemas.microsoft.com/office/drawing/2014/main" id="{F27504C2-EEA5-AADD-4114-54A3004D1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5512"/>
            <a:ext cx="4862613" cy="3646960"/>
          </a:xfrm>
          <a:prstGeom prst="rect">
            <a:avLst/>
          </a:prstGeom>
        </p:spPr>
      </p:pic>
      <p:pic>
        <p:nvPicPr>
          <p:cNvPr id="11" name="Inhaltsplatzhalter 10" descr="Ein Bild, das Im Haus, Wand, Mobiliar, Text enthält.&#10;&#10;Automatisch generierte Beschreibung">
            <a:extLst>
              <a:ext uri="{FF2B5EF4-FFF2-40B4-BE49-F238E27FC236}">
                <a16:creationId xmlns:a16="http://schemas.microsoft.com/office/drawing/2014/main" id="{045B7327-DD52-5B91-5BE8-7A10511D8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12" y="365125"/>
            <a:ext cx="4377723" cy="3283292"/>
          </a:xfrm>
        </p:spPr>
      </p:pic>
      <p:pic>
        <p:nvPicPr>
          <p:cNvPr id="13" name="Grafik 12" descr="Ein Bild, das Im Haus, Mobiliar, Stuhl, Boden enthält.&#10;&#10;Automatisch generierte Beschreibung">
            <a:extLst>
              <a:ext uri="{FF2B5EF4-FFF2-40B4-BE49-F238E27FC236}">
                <a16:creationId xmlns:a16="http://schemas.microsoft.com/office/drawing/2014/main" id="{59DE2028-FBCE-3D9C-FC9B-77986D8A1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19548"/>
            <a:ext cx="2853016" cy="2139762"/>
          </a:xfrm>
          <a:prstGeom prst="rect">
            <a:avLst/>
          </a:prstGeom>
        </p:spPr>
      </p:pic>
      <p:pic>
        <p:nvPicPr>
          <p:cNvPr id="15" name="Grafik 14" descr="Ein Bild, das Im Haus, Wand, Boden, Couch enthält.&#10;&#10;Automatisch generierte Beschreibung">
            <a:extLst>
              <a:ext uri="{FF2B5EF4-FFF2-40B4-BE49-F238E27FC236}">
                <a16:creationId xmlns:a16="http://schemas.microsoft.com/office/drawing/2014/main" id="{6ADB3B18-2B6D-47D3-FB8D-3123C74B9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65" y="4119548"/>
            <a:ext cx="2853017" cy="213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24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E384B-D960-5880-28D2-80C89E52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Werkraum </a:t>
            </a:r>
            <a:r>
              <a:rPr lang="de-DE" sz="2400" dirty="0"/>
              <a:t>(nach Starkregenschaden 2021 nun neu her- und eingerichtet)</a:t>
            </a:r>
          </a:p>
        </p:txBody>
      </p:sp>
      <p:pic>
        <p:nvPicPr>
          <p:cNvPr id="5" name="Inhaltsplatzhalter 4" descr="Ein Bild, das Im Haus, Wand, Tisch, Mobiliar enthält.&#10;&#10;Automatisch generierte Beschreibung">
            <a:extLst>
              <a:ext uri="{FF2B5EF4-FFF2-40B4-BE49-F238E27FC236}">
                <a16:creationId xmlns:a16="http://schemas.microsoft.com/office/drawing/2014/main" id="{B9CC7026-287A-4A13-CB60-E05B8B837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94" y="1350823"/>
            <a:ext cx="6979533" cy="5234650"/>
          </a:xfrm>
        </p:spPr>
      </p:pic>
    </p:spTree>
    <p:extLst>
      <p:ext uri="{BB962C8B-B14F-4D97-AF65-F5344CB8AC3E}">
        <p14:creationId xmlns:p14="http://schemas.microsoft.com/office/powerpoint/2010/main" val="413668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D6B1B-0C11-4D61-BB0C-49A27E50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Lesehimmel</a:t>
            </a:r>
          </a:p>
        </p:txBody>
      </p:sp>
      <p:pic>
        <p:nvPicPr>
          <p:cNvPr id="8" name="Inhaltsplatzhalter 7" descr="Ein Bild, das Text, drinnen, Regal, Buch enthält.&#10;&#10;Automatisch generierte Beschreibung">
            <a:extLst>
              <a:ext uri="{FF2B5EF4-FFF2-40B4-BE49-F238E27FC236}">
                <a16:creationId xmlns:a16="http://schemas.microsoft.com/office/drawing/2014/main" id="{211BED3C-5672-46F7-BBEF-67372C417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61" y="2428544"/>
            <a:ext cx="3807629" cy="2855722"/>
          </a:xfrm>
        </p:spPr>
      </p:pic>
      <p:pic>
        <p:nvPicPr>
          <p:cNvPr id="4" name="Grafik 3" descr="Ein Bild, das Boden, drinnen, Wand, Tisch enthält.&#10;&#10;Automatisch generierte Beschreibung">
            <a:extLst>
              <a:ext uri="{FF2B5EF4-FFF2-40B4-BE49-F238E27FC236}">
                <a16:creationId xmlns:a16="http://schemas.microsoft.com/office/drawing/2014/main" id="{D8174CF8-ABE7-4435-A3EA-17430B7F9B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309" y="1214271"/>
            <a:ext cx="6533233" cy="48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81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B57DF-FAD3-4F15-A090-E640C5A9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inherit"/>
              </a:rPr>
              <a:t>Mit sehr guter digitaler Ausstattung</a:t>
            </a:r>
            <a:r>
              <a:rPr lang="de-DE" sz="4000" dirty="0">
                <a:latin typeface="inherit"/>
              </a:rPr>
              <a:t/>
            </a:r>
            <a:br>
              <a:rPr lang="de-DE" sz="4000" dirty="0">
                <a:latin typeface="inherit"/>
              </a:rPr>
            </a:br>
            <a:r>
              <a:rPr lang="de-DE" sz="4000" dirty="0">
                <a:latin typeface="inherit"/>
              </a:rPr>
              <a:t>- Digitale Tafeln in jeder Klasse </a:t>
            </a:r>
          </a:p>
        </p:txBody>
      </p:sp>
      <p:pic>
        <p:nvPicPr>
          <p:cNvPr id="5" name="Inhaltsplatzhalter 4" descr="Ein Bild, das Text, drinnen, Boden, stehend enthält.&#10;&#10;Automatisch generierte Beschreibung">
            <a:extLst>
              <a:ext uri="{FF2B5EF4-FFF2-40B4-BE49-F238E27FC236}">
                <a16:creationId xmlns:a16="http://schemas.microsoft.com/office/drawing/2014/main" id="{2FDF988A-B72B-4C05-8EDC-1863D04F8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15" y="3000375"/>
            <a:ext cx="3797585" cy="2848189"/>
          </a:xfrm>
        </p:spPr>
      </p:pic>
      <p:pic>
        <p:nvPicPr>
          <p:cNvPr id="4" name="Grafik 3" descr="Ein Bild, das Text, Wand, drinnen enthält.&#10;&#10;Automatisch generierte Beschreibung">
            <a:extLst>
              <a:ext uri="{FF2B5EF4-FFF2-40B4-BE49-F238E27FC236}">
                <a16:creationId xmlns:a16="http://schemas.microsoft.com/office/drawing/2014/main" id="{B11690DB-A807-4CC7-BC1B-62293FA45F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91" y="2468971"/>
            <a:ext cx="6237073" cy="43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30A78-1E9E-4560-B9B0-6CA96C51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Die 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iteinander-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L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eben-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S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chule</a:t>
            </a:r>
            <a:endParaRPr lang="de-DE" dirty="0"/>
          </a:p>
        </p:txBody>
      </p:sp>
      <p:pic>
        <p:nvPicPr>
          <p:cNvPr id="5" name="Inhaltsplatzhalter 4" descr="Ein Bild, das Text, Person, Kind, Mädchen enthält.&#10;&#10;Automatisch generierte Beschreibung">
            <a:extLst>
              <a:ext uri="{FF2B5EF4-FFF2-40B4-BE49-F238E27FC236}">
                <a16:creationId xmlns:a16="http://schemas.microsoft.com/office/drawing/2014/main" id="{ECFA73E0-7541-4216-9CAC-9AC72D64B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313" y="1318749"/>
            <a:ext cx="4080680" cy="5440907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71C7782-5F41-4F2E-8EEA-2030F4A5027F}"/>
              </a:ext>
            </a:extLst>
          </p:cNvPr>
          <p:cNvSpPr txBox="1"/>
          <p:nvPr/>
        </p:nvSpPr>
        <p:spPr>
          <a:xfrm>
            <a:off x="7164505" y="2756847"/>
            <a:ext cx="3766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Wir halten zusammen</a:t>
            </a:r>
          </a:p>
        </p:txBody>
      </p:sp>
    </p:spTree>
    <p:extLst>
      <p:ext uri="{BB962C8B-B14F-4D97-AF65-F5344CB8AC3E}">
        <p14:creationId xmlns:p14="http://schemas.microsoft.com/office/powerpoint/2010/main" val="3578553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92DFB-353D-446F-8A61-348D9176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Arbeit mit iPads (Ausstattung 1:2)</a:t>
            </a:r>
          </a:p>
        </p:txBody>
      </p:sp>
      <p:pic>
        <p:nvPicPr>
          <p:cNvPr id="5" name="Inhaltsplatzhalter 4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B673BA1B-3D6A-4C3F-BEAA-8EC7903DB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412" y="1548527"/>
            <a:ext cx="3459225" cy="4612300"/>
          </a:xfrm>
        </p:spPr>
      </p:pic>
      <p:pic>
        <p:nvPicPr>
          <p:cNvPr id="7" name="Grafik 6" descr="Ein Bild, das Text, Person, Computer, drinnen enthält.&#10;&#10;Automatisch generierte Beschreibung">
            <a:extLst>
              <a:ext uri="{FF2B5EF4-FFF2-40B4-BE49-F238E27FC236}">
                <a16:creationId xmlns:a16="http://schemas.microsoft.com/office/drawing/2014/main" id="{0D42EEEA-F905-4BDF-A492-AF572248F4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57131" y="2127985"/>
            <a:ext cx="4635661" cy="347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36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729B8-8482-49D2-BBEF-80AA23B8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und Medienecken in jeder Klasse</a:t>
            </a:r>
          </a:p>
        </p:txBody>
      </p:sp>
      <p:pic>
        <p:nvPicPr>
          <p:cNvPr id="5" name="Inhaltsplatzhalter 4" descr="Ein Bild, das Text, Boden, Elektronik, Computer enthält.&#10;&#10;Automatisch generierte Beschreibung">
            <a:extLst>
              <a:ext uri="{FF2B5EF4-FFF2-40B4-BE49-F238E27FC236}">
                <a16:creationId xmlns:a16="http://schemas.microsoft.com/office/drawing/2014/main" id="{8B20CB06-6C0D-4799-AF98-6AAD18EDC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07596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729B8-8482-49D2-BBEF-80AA23B8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inherit"/>
              </a:rPr>
              <a:t>und natürlich einem sich immer weiter entwickelnden Medienkonzept und sinnvoller Nutzung digitaler Geräte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F2AC39-4581-F001-9A26-2765EB13A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Festgelegte digitale Projekte in jeder Stufe, </a:t>
            </a:r>
            <a:br>
              <a:rPr lang="de-DE" dirty="0"/>
            </a:br>
            <a:r>
              <a:rPr lang="de-DE" dirty="0"/>
              <a:t>z.B. Buchstabenbuch mit </a:t>
            </a:r>
            <a:r>
              <a:rPr lang="de-DE" dirty="0" err="1"/>
              <a:t>bookcreator</a:t>
            </a:r>
            <a:r>
              <a:rPr lang="de-DE" dirty="0"/>
              <a:t> in Klasse 1</a:t>
            </a:r>
          </a:p>
          <a:p>
            <a:r>
              <a:rPr lang="de-DE" dirty="0"/>
              <a:t>Coding an der MLS,</a:t>
            </a:r>
            <a:br>
              <a:rPr lang="de-DE" dirty="0"/>
            </a:br>
            <a:r>
              <a:rPr lang="de-DE" dirty="0"/>
              <a:t>z.B. </a:t>
            </a:r>
            <a:r>
              <a:rPr lang="de-DE" dirty="0" err="1"/>
              <a:t>Ozobots</a:t>
            </a:r>
            <a:r>
              <a:rPr lang="de-DE" dirty="0"/>
              <a:t> in Klasse 3</a:t>
            </a:r>
          </a:p>
          <a:p>
            <a:r>
              <a:rPr lang="de-DE" dirty="0"/>
              <a:t>Anton</a:t>
            </a:r>
          </a:p>
          <a:p>
            <a:r>
              <a:rPr lang="de-DE" dirty="0" err="1"/>
              <a:t>LeOn</a:t>
            </a:r>
            <a:endParaRPr lang="de-DE" dirty="0"/>
          </a:p>
          <a:p>
            <a:r>
              <a:rPr lang="de-DE" dirty="0" err="1"/>
              <a:t>Divomath</a:t>
            </a:r>
            <a:r>
              <a:rPr lang="de-DE" dirty="0"/>
              <a:t>, </a:t>
            </a:r>
          </a:p>
          <a:p>
            <a:r>
              <a:rPr lang="de-DE" dirty="0"/>
              <a:t>Scratch</a:t>
            </a:r>
          </a:p>
          <a:p>
            <a:r>
              <a:rPr lang="de-DE" dirty="0"/>
              <a:t>…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 descr="Ein Bild, das Text, Im Haus, Maschine, Büroausstattung enthält.&#10;&#10;Automatisch generierte Beschreibung">
            <a:extLst>
              <a:ext uri="{FF2B5EF4-FFF2-40B4-BE49-F238E27FC236}">
                <a16:creationId xmlns:a16="http://schemas.microsoft.com/office/drawing/2014/main" id="{26120B19-8A33-8FED-4708-2A3A75301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99900"/>
            <a:ext cx="2874380" cy="35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29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27A97-F8D4-4A35-B4ED-B2BAD3A2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Die 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iteinander-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L</a:t>
            </a:r>
            <a:r>
              <a:rPr lang="de-DE" sz="4400" b="1" i="0" dirty="0">
                <a:effectLst/>
                <a:latin typeface="Verdana" panose="020B0604030504040204" pitchFamily="34" charset="0"/>
              </a:rPr>
              <a:t>achen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S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chule</a:t>
            </a:r>
            <a:b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205A65-FB37-4040-81D9-8A9238B96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/>
            <a:endParaRPr lang="de-DE" sz="3200" b="1" i="0" dirty="0">
              <a:solidFill>
                <a:srgbClr val="000000"/>
              </a:solidFill>
              <a:effectLst/>
              <a:latin typeface="inherit"/>
            </a:endParaRPr>
          </a:p>
          <a:p>
            <a:pPr algn="ctr" fontAlgn="base"/>
            <a:r>
              <a:rPr lang="de-DE" sz="3200" b="1" i="0" dirty="0">
                <a:solidFill>
                  <a:srgbClr val="000000"/>
                </a:solidFill>
                <a:effectLst/>
                <a:latin typeface="inherit"/>
              </a:rPr>
              <a:t>miteinander Feste zu feiern</a:t>
            </a:r>
          </a:p>
          <a:p>
            <a:pPr algn="ctr" fontAlgn="base"/>
            <a:endParaRPr lang="de-DE" sz="32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ctr" fontAlgn="base"/>
            <a:r>
              <a:rPr lang="de-DE" sz="3200" b="1" i="0" dirty="0">
                <a:solidFill>
                  <a:srgbClr val="000000"/>
                </a:solidFill>
                <a:effectLst/>
                <a:latin typeface="inherit"/>
              </a:rPr>
              <a:t>Freude an gemeinsamen Aktionen zu haben</a:t>
            </a:r>
            <a:endParaRPr lang="de-DE" sz="32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115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A44EF-0D07-41C0-8812-390B2579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inherit"/>
              </a:rPr>
              <a:t>Feste im Jahreskreis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C54588-731B-4413-B103-843218EC6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937"/>
            <a:ext cx="10515600" cy="4351338"/>
          </a:xfrm>
        </p:spPr>
        <p:txBody>
          <a:bodyPr/>
          <a:lstStyle/>
          <a:p>
            <a:r>
              <a:rPr lang="de-DE" dirty="0"/>
              <a:t>Sankt Martinszug</a:t>
            </a:r>
          </a:p>
          <a:p>
            <a:r>
              <a:rPr lang="de-DE" dirty="0"/>
              <a:t>Adventssingen/ Weihnachtsfeiern</a:t>
            </a:r>
          </a:p>
          <a:p>
            <a:r>
              <a:rPr lang="de-DE" dirty="0"/>
              <a:t>Karneval </a:t>
            </a:r>
          </a:p>
          <a:p>
            <a:r>
              <a:rPr lang="de-DE" dirty="0"/>
              <a:t>Sommerfest</a:t>
            </a:r>
          </a:p>
          <a:p>
            <a:pPr marL="0" indent="0">
              <a:buNone/>
            </a:pPr>
            <a:r>
              <a:rPr lang="de-DE" sz="4400" b="1" dirty="0">
                <a:latin typeface="inherit"/>
                <a:ea typeface="+mj-ea"/>
                <a:cs typeface="+mj-cs"/>
              </a:rPr>
              <a:t>Auftritte/Beteiligung an Aktionen </a:t>
            </a:r>
            <a:br>
              <a:rPr lang="de-DE" sz="4400" b="1" dirty="0">
                <a:latin typeface="inherit"/>
                <a:ea typeface="+mj-ea"/>
                <a:cs typeface="+mj-cs"/>
              </a:rPr>
            </a:br>
            <a:r>
              <a:rPr lang="de-DE" sz="4400" b="1" dirty="0">
                <a:latin typeface="inherit"/>
                <a:ea typeface="+mj-ea"/>
                <a:cs typeface="+mj-cs"/>
              </a:rPr>
              <a:t>z.B. der Stadt Brühl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F95F2B-2C24-3AB3-E51D-532940F60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449" y="4315021"/>
            <a:ext cx="3413303" cy="25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33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1930E-C5C4-1BD1-80BB-C9FF513D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Schulfeste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EC797D-7382-1453-3965-5B7120F38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Vielfalt verbindet – Schulfest 29.06.2024; </a:t>
            </a:r>
          </a:p>
          <a:p>
            <a:pPr marL="0" indent="0">
              <a:buNone/>
            </a:pPr>
            <a:r>
              <a:rPr lang="de-DE" dirty="0"/>
              <a:t>    organisiert von der Schulpflegschaft</a:t>
            </a:r>
          </a:p>
        </p:txBody>
      </p:sp>
      <p:pic>
        <p:nvPicPr>
          <p:cNvPr id="5" name="Grafik 4" descr="Ein Bild, das Text, Kinderkunst enthält.&#10;&#10;Automatisch generierte Beschreibung">
            <a:extLst>
              <a:ext uri="{FF2B5EF4-FFF2-40B4-BE49-F238E27FC236}">
                <a16:creationId xmlns:a16="http://schemas.microsoft.com/office/drawing/2014/main" id="{CEBD507F-C92D-14A1-BAE3-F768CC5C6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623" y="2991031"/>
            <a:ext cx="6096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26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0812F1-E502-4950-A736-B0558EA4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inherit"/>
              </a:rPr>
              <a:t>Schulfeste</a:t>
            </a:r>
            <a:r>
              <a:rPr lang="de-DE" dirty="0">
                <a:latin typeface="inherit"/>
              </a:rPr>
              <a:t/>
            </a:r>
            <a:br>
              <a:rPr lang="de-DE" dirty="0">
                <a:latin typeface="inherit"/>
              </a:rPr>
            </a:br>
            <a:r>
              <a:rPr lang="de-DE" dirty="0">
                <a:latin typeface="inherit"/>
              </a:rPr>
              <a:t>z.B. Sport- und Spielefest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66DCD8-BE8C-4CBE-8360-E43D1C776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232" y="1534497"/>
            <a:ext cx="5420670" cy="5119521"/>
          </a:xfrm>
        </p:spPr>
      </p:pic>
    </p:spTree>
    <p:extLst>
      <p:ext uri="{BB962C8B-B14F-4D97-AF65-F5344CB8AC3E}">
        <p14:creationId xmlns:p14="http://schemas.microsoft.com/office/powerpoint/2010/main" val="1298229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59557-6196-4766-A3AF-B5FE10D1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inherit"/>
              </a:rPr>
              <a:t>Kölner Spielezirkus an der MLS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5BA0FF7-0A6A-4A27-BD98-B7EEAB426C72}"/>
              </a:ext>
            </a:extLst>
          </p:cNvPr>
          <p:cNvSpPr txBox="1"/>
          <p:nvPr/>
        </p:nvSpPr>
        <p:spPr>
          <a:xfrm>
            <a:off x="1759352" y="1851949"/>
            <a:ext cx="664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                          </a:t>
            </a:r>
          </a:p>
        </p:txBody>
      </p:sp>
      <p:pic>
        <p:nvPicPr>
          <p:cNvPr id="4" name="Grafik 3" descr="Ein Bild, das Kleidung, Collage, Schuhwerk, Jeans enthält.&#10;&#10;Automatisch generierte Beschreibung">
            <a:extLst>
              <a:ext uri="{FF2B5EF4-FFF2-40B4-BE49-F238E27FC236}">
                <a16:creationId xmlns:a16="http://schemas.microsoft.com/office/drawing/2014/main" id="{D36953D5-0997-8C98-0245-CFF620830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48" y="1607252"/>
            <a:ext cx="3888189" cy="48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21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30629-4704-4CC8-8435-3D11AEDD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Unterrichtsgänge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A879390-73F4-4915-B4B9-BCB79BD93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990" y="1761156"/>
            <a:ext cx="3639058" cy="2791215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FDFABF0-4B6E-4A3A-8673-990CE2B80575}"/>
              </a:ext>
            </a:extLst>
          </p:cNvPr>
          <p:cNvSpPr txBox="1"/>
          <p:nvPr/>
        </p:nvSpPr>
        <p:spPr>
          <a:xfrm>
            <a:off x="968990" y="1391824"/>
            <a:ext cx="1104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Zum Beispiel ins Max Ernst Museum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BF3400C-5921-467D-9618-FA5AA6CAA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02" y="4819365"/>
            <a:ext cx="5325218" cy="203863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47A3C2D-CB51-42AE-80D1-B2CB2DA23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563" y="5111465"/>
            <a:ext cx="4275585" cy="169852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18E1C66-5051-4456-AA28-3D0892CFC76E}"/>
              </a:ext>
            </a:extLst>
          </p:cNvPr>
          <p:cNvSpPr txBox="1"/>
          <p:nvPr/>
        </p:nvSpPr>
        <p:spPr>
          <a:xfrm>
            <a:off x="7081072" y="4819365"/>
            <a:ext cx="478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oder eine Stadtführung durch Brühl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B0A74FA-1D0E-4E3A-9C08-105D78A35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174" y="338525"/>
            <a:ext cx="3600953" cy="1857634"/>
          </a:xfrm>
          <a:prstGeom prst="rect">
            <a:avLst/>
          </a:prstGeom>
        </p:spPr>
      </p:pic>
      <p:pic>
        <p:nvPicPr>
          <p:cNvPr id="3" name="Grafik 2" descr="Ein Bild, das Kunst, Screenshot, Kleidung, Person enthält.&#10;&#10;Automatisch generierte Beschreibung">
            <a:extLst>
              <a:ext uri="{FF2B5EF4-FFF2-40B4-BE49-F238E27FC236}">
                <a16:creationId xmlns:a16="http://schemas.microsoft.com/office/drawing/2014/main" id="{1296E60A-D1D1-ECEB-112A-541070B6E2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915" y="1427973"/>
            <a:ext cx="2462189" cy="307773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525AD8F-74D5-45C6-EC2D-F45561B02251}"/>
              </a:ext>
            </a:extLst>
          </p:cNvPr>
          <p:cNvSpPr txBox="1"/>
          <p:nvPr/>
        </p:nvSpPr>
        <p:spPr>
          <a:xfrm>
            <a:off x="8823228" y="929652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oder ein Theater-Workshop </a:t>
            </a:r>
          </a:p>
        </p:txBody>
      </p:sp>
    </p:spTree>
    <p:extLst>
      <p:ext uri="{BB962C8B-B14F-4D97-AF65-F5344CB8AC3E}">
        <p14:creationId xmlns:p14="http://schemas.microsoft.com/office/powerpoint/2010/main" val="1283140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826C6-7F67-4245-A185-8143DADB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inherit"/>
              </a:rPr>
              <a:t>Klassenfahrt im 4. Schuljahr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A582EEA-DF7E-4DB5-A706-036DF1751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792" y="1487605"/>
            <a:ext cx="4105228" cy="30789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F65BDFD-16A2-4274-B993-0777BA4691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913330"/>
            <a:ext cx="2112275" cy="28163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501329C-6D14-4471-AE43-A58B7360BF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480" y="4566526"/>
            <a:ext cx="2989320" cy="21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7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75711-2385-4CAE-B71A-008FCC86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967"/>
            <a:ext cx="10515600" cy="928049"/>
          </a:xfrm>
        </p:spPr>
        <p:txBody>
          <a:bodyPr>
            <a:normAutofit fontScale="90000"/>
          </a:bodyPr>
          <a:lstStyle/>
          <a:p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de-DE" sz="4400" b="1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de-DE" sz="4400" b="1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D65341-B1E5-466C-923F-32762D1CA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218"/>
            <a:ext cx="10515600" cy="5371745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de-DE" b="1" i="0" dirty="0">
                <a:solidFill>
                  <a:srgbClr val="000000"/>
                </a:solidFill>
                <a:effectLst/>
                <a:latin typeface="inherit"/>
              </a:rPr>
              <a:t>- </a:t>
            </a:r>
            <a:r>
              <a:rPr lang="de-DE" sz="3200" b="1" i="0" dirty="0">
                <a:solidFill>
                  <a:srgbClr val="000000"/>
                </a:solidFill>
                <a:effectLst/>
                <a:latin typeface="inherit"/>
              </a:rPr>
              <a:t>ein respektvoller, freundlicher Umgang miteinander</a:t>
            </a:r>
          </a:p>
          <a:p>
            <a:pPr marL="0" indent="0" fontAlgn="base">
              <a:buNone/>
            </a:pPr>
            <a:r>
              <a:rPr lang="de-DE" dirty="0">
                <a:solidFill>
                  <a:srgbClr val="000000"/>
                </a:solidFill>
                <a:latin typeface="inherit"/>
              </a:rPr>
              <a:t>- Gemeinschaftsregeln			- präventiv, z.B. Projektwoche</a:t>
            </a:r>
            <a:endParaRPr lang="de-DE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ctr" fontAlgn="base"/>
            <a:endParaRPr lang="de-DE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base"/>
            <a:endParaRPr lang="de-DE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indent="0" algn="ctr" fontAlgn="base">
              <a:buNone/>
            </a:pPr>
            <a:endParaRPr lang="de-DE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FBB1204-2A9A-405D-83E9-8B2FF9271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353" y="1899138"/>
            <a:ext cx="5321770" cy="45780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FEBFB09-2AFA-4C96-95F9-06E9A12EC5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403" y="1733266"/>
            <a:ext cx="3875308" cy="49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18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A05D5-059E-4D87-B843-01AE0D0A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inherit"/>
              </a:rPr>
              <a:t>TuWas</a:t>
            </a:r>
            <a:r>
              <a:rPr lang="de-DE" dirty="0">
                <a:latin typeface="inherit"/>
              </a:rPr>
              <a:t>! Projekte</a:t>
            </a:r>
            <a:br>
              <a:rPr lang="de-DE" dirty="0">
                <a:latin typeface="inherit"/>
              </a:rPr>
            </a:br>
            <a:r>
              <a:rPr lang="de-DE" sz="2400" dirty="0">
                <a:latin typeface="inherit"/>
              </a:rPr>
              <a:t>zum Beispiel: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2C090AB-2A64-4454-8BB1-114DC01A8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50" y="1514901"/>
            <a:ext cx="4929434" cy="5090335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BC9DBC-5F85-4852-8780-04CAEED6C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676" y="193982"/>
            <a:ext cx="2866296" cy="21531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E9FCEF8-EF9A-48DB-9B12-C74FA80C11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860" y="3635662"/>
            <a:ext cx="2156684" cy="285721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548E480-FCE0-4E1D-A858-566ED32B44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694" y="3375800"/>
            <a:ext cx="2178428" cy="28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82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B3A26-BA37-408F-9BB3-D903ADB5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Wettbewerbe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BA199BA-48B6-415D-8786-98B211E33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622" y="1321948"/>
            <a:ext cx="2539009" cy="1768493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3425061-52AB-42BE-92D8-2EE7F40831B5}"/>
              </a:ext>
            </a:extLst>
          </p:cNvPr>
          <p:cNvSpPr txBox="1"/>
          <p:nvPr/>
        </p:nvSpPr>
        <p:spPr>
          <a:xfrm>
            <a:off x="8151700" y="508343"/>
            <a:ext cx="262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Kunstwettbewerbe, zum Beispiel vom Rotary Club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2B753E1-1FCC-425C-B3D0-3BFC3F36E0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17" y="1756462"/>
            <a:ext cx="4888252" cy="82943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F4F0352-0D2D-4F06-8F0F-AC060FC400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915" y="2651675"/>
            <a:ext cx="1070456" cy="111352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6505D9B-8D5D-41A2-887E-3F73C969829D}"/>
              </a:ext>
            </a:extLst>
          </p:cNvPr>
          <p:cNvSpPr txBox="1"/>
          <p:nvPr/>
        </p:nvSpPr>
        <p:spPr>
          <a:xfrm>
            <a:off x="509392" y="4366784"/>
            <a:ext cx="2641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Schwimmwettbewerbe der Brühler Grundschulen</a:t>
            </a:r>
          </a:p>
          <a:p>
            <a:endParaRPr lang="de-DE" dirty="0"/>
          </a:p>
          <a:p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46FCAE-FCA4-9793-0C3B-56BB416A5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40" y="5030520"/>
            <a:ext cx="2340004" cy="167602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B3EF4AE-29E9-9CEE-E71A-4F31B8958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643" y="4033175"/>
            <a:ext cx="3221339" cy="347523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9E4BE4D-E95E-4E1C-21EF-DCFB8BDFA127}"/>
              </a:ext>
            </a:extLst>
          </p:cNvPr>
          <p:cNvSpPr txBox="1"/>
          <p:nvPr/>
        </p:nvSpPr>
        <p:spPr>
          <a:xfrm>
            <a:off x="5674606" y="3664835"/>
            <a:ext cx="2141035" cy="36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Bundesjugendspiele</a:t>
            </a:r>
          </a:p>
        </p:txBody>
      </p:sp>
    </p:spTree>
    <p:extLst>
      <p:ext uri="{BB962C8B-B14F-4D97-AF65-F5344CB8AC3E}">
        <p14:creationId xmlns:p14="http://schemas.microsoft.com/office/powerpoint/2010/main" val="2266187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ED388-230C-4685-8C0B-C2DB03E2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Mobilitätserziehung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DA9F561-B1AC-478A-8264-FC37D085E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748" y="1547996"/>
            <a:ext cx="4992910" cy="4705844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A1F116C-D124-4073-98C4-1F307526E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659" y="2386086"/>
            <a:ext cx="2591162" cy="338184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F11BEC9-FFEE-4F3B-B954-4A495F13A0E3}"/>
              </a:ext>
            </a:extLst>
          </p:cNvPr>
          <p:cNvSpPr txBox="1"/>
          <p:nvPr/>
        </p:nvSpPr>
        <p:spPr>
          <a:xfrm>
            <a:off x="1215342" y="1805651"/>
            <a:ext cx="283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Schulwegtraining 1. Klassen</a:t>
            </a:r>
          </a:p>
        </p:txBody>
      </p:sp>
    </p:spTree>
    <p:extLst>
      <p:ext uri="{BB962C8B-B14F-4D97-AF65-F5344CB8AC3E}">
        <p14:creationId xmlns:p14="http://schemas.microsoft.com/office/powerpoint/2010/main" val="4162018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9FF50-7E22-4DEF-A82E-409B2ECC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Gesundheitserziehung</a:t>
            </a:r>
          </a:p>
        </p:txBody>
      </p:sp>
      <p:pic>
        <p:nvPicPr>
          <p:cNvPr id="5" name="Inhaltsplatzhalter 4" descr="Ein Bild, das Person, Gemüse enthält.&#10;&#10;Automatisch generierte Beschreibung">
            <a:extLst>
              <a:ext uri="{FF2B5EF4-FFF2-40B4-BE49-F238E27FC236}">
                <a16:creationId xmlns:a16="http://schemas.microsoft.com/office/drawing/2014/main" id="{40B47415-C066-4C37-9A39-ECDD8F4F2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94729" y="2692625"/>
            <a:ext cx="2753388" cy="2065041"/>
          </a:xfrm>
        </p:spPr>
      </p:pic>
      <p:pic>
        <p:nvPicPr>
          <p:cNvPr id="7" name="Grafik 6" descr="Ein Bild, das Essen, grün, drinnen, Obst enthält.&#10;&#10;Automatisch generierte Beschreibung">
            <a:extLst>
              <a:ext uri="{FF2B5EF4-FFF2-40B4-BE49-F238E27FC236}">
                <a16:creationId xmlns:a16="http://schemas.microsoft.com/office/drawing/2014/main" id="{D7C0D569-461F-4AB4-B56B-499B76FEF7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9628" y="2655000"/>
            <a:ext cx="2853721" cy="214029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9D02D49-DC27-491F-861B-8C3162C02162}"/>
              </a:ext>
            </a:extLst>
          </p:cNvPr>
          <p:cNvSpPr txBox="1"/>
          <p:nvPr/>
        </p:nvSpPr>
        <p:spPr>
          <a:xfrm>
            <a:off x="838200" y="1608881"/>
            <a:ext cx="397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z.B. </a:t>
            </a:r>
            <a:r>
              <a:rPr lang="de-DE" sz="2400" dirty="0"/>
              <a:t>Schulobst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089E011-B9AF-47D1-8BC2-6178E6B26BD1}"/>
              </a:ext>
            </a:extLst>
          </p:cNvPr>
          <p:cNvSpPr txBox="1"/>
          <p:nvPr/>
        </p:nvSpPr>
        <p:spPr>
          <a:xfrm>
            <a:off x="6660107" y="2620370"/>
            <a:ext cx="2906974" cy="80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F51ABC-3160-4909-BC7D-76580CAC9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267" y="1214595"/>
            <a:ext cx="4715533" cy="16099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6747723-3D5C-45C9-8B2C-AE32CB9BE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426" y="2540158"/>
            <a:ext cx="2067213" cy="127652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20A8805-31C6-45AC-BB1D-379D15D584AB}"/>
              </a:ext>
            </a:extLst>
          </p:cNvPr>
          <p:cNvSpPr txBox="1"/>
          <p:nvPr/>
        </p:nvSpPr>
        <p:spPr>
          <a:xfrm>
            <a:off x="6837528" y="4517409"/>
            <a:ext cx="3889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z.B. Ärzte-Schulpartnerschaften</a:t>
            </a:r>
          </a:p>
        </p:txBody>
      </p:sp>
    </p:spTree>
    <p:extLst>
      <p:ext uri="{BB962C8B-B14F-4D97-AF65-F5344CB8AC3E}">
        <p14:creationId xmlns:p14="http://schemas.microsoft.com/office/powerpoint/2010/main" val="1188231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74CB9-C0FF-43CF-BE8F-5A18892C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Brandschutzerziehung</a:t>
            </a:r>
          </a:p>
        </p:txBody>
      </p:sp>
      <p:pic>
        <p:nvPicPr>
          <p:cNvPr id="5" name="Inhaltsplatzhalter 4" descr="Ein Bild, das Spielzeug, rot enthält.&#10;&#10;Automatisch generierte Beschreibung">
            <a:extLst>
              <a:ext uri="{FF2B5EF4-FFF2-40B4-BE49-F238E27FC236}">
                <a16:creationId xmlns:a16="http://schemas.microsoft.com/office/drawing/2014/main" id="{422049E1-94D8-4C8F-909B-2C48AD38A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481" y="1904490"/>
            <a:ext cx="5607698" cy="4205774"/>
          </a:xfrm>
        </p:spPr>
      </p:pic>
    </p:spTree>
    <p:extLst>
      <p:ext uri="{BB962C8B-B14F-4D97-AF65-F5344CB8AC3E}">
        <p14:creationId xmlns:p14="http://schemas.microsoft.com/office/powerpoint/2010/main" val="3787957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BF275-8A1F-41F5-A727-A0A53DAB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Leseförderung</a:t>
            </a:r>
            <a:r>
              <a:rPr lang="de-DE" dirty="0"/>
              <a:t>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7745BF9-8E46-46D1-B49E-9835C6593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39" y="3640461"/>
            <a:ext cx="4320654" cy="1308464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F2FE4E4-10C2-4593-9A6F-BE4FAF616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73" y="2985001"/>
            <a:ext cx="6484843" cy="91452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722E2EB-EA86-4BC3-AF54-8CE6A5AA5562}"/>
              </a:ext>
            </a:extLst>
          </p:cNvPr>
          <p:cNvSpPr txBox="1"/>
          <p:nvPr/>
        </p:nvSpPr>
        <p:spPr>
          <a:xfrm>
            <a:off x="7028599" y="400548"/>
            <a:ext cx="2565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Tischbuch </a:t>
            </a:r>
            <a:br>
              <a:rPr lang="de-DE" sz="2800" dirty="0"/>
            </a:br>
            <a:r>
              <a:rPr lang="de-DE" sz="2800" dirty="0"/>
              <a:t>aus dem Lesehimmel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63938F3-A410-4EA9-B553-D16CC480B640}"/>
              </a:ext>
            </a:extLst>
          </p:cNvPr>
          <p:cNvSpPr txBox="1"/>
          <p:nvPr/>
        </p:nvSpPr>
        <p:spPr>
          <a:xfrm>
            <a:off x="1958258" y="5345317"/>
            <a:ext cx="216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Leseecken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AECA58A-5B9D-4AB9-AA01-68AF59523E66}"/>
              </a:ext>
            </a:extLst>
          </p:cNvPr>
          <p:cNvSpPr txBox="1"/>
          <p:nvPr/>
        </p:nvSpPr>
        <p:spPr>
          <a:xfrm>
            <a:off x="5227093" y="6018663"/>
            <a:ext cx="2143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Vorlesepause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06EFE18-173F-4C3C-97E0-2E7B6FEFAC4C}"/>
              </a:ext>
            </a:extLst>
          </p:cNvPr>
          <p:cNvSpPr txBox="1"/>
          <p:nvPr/>
        </p:nvSpPr>
        <p:spPr>
          <a:xfrm>
            <a:off x="8270544" y="2512037"/>
            <a:ext cx="33164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/>
              <a:t>        Klassenbücherei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0799B4E-D445-4B02-8146-DCDBB66A4E32}"/>
              </a:ext>
            </a:extLst>
          </p:cNvPr>
          <p:cNvSpPr txBox="1"/>
          <p:nvPr/>
        </p:nvSpPr>
        <p:spPr>
          <a:xfrm>
            <a:off x="7601804" y="3680392"/>
            <a:ext cx="3985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Motivationssystemen </a:t>
            </a:r>
            <a:br>
              <a:rPr lang="de-DE" sz="2800" dirty="0"/>
            </a:br>
            <a:r>
              <a:rPr lang="de-DE" sz="2800" dirty="0"/>
              <a:t>zum Lesen</a:t>
            </a: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1AC5B6-DE86-4864-A61E-C678391808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3" r="872" b="6648"/>
          <a:stretch/>
        </p:blipFill>
        <p:spPr>
          <a:xfrm>
            <a:off x="8270544" y="4645125"/>
            <a:ext cx="2866030" cy="198150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A0616B2-F443-4A9D-7B35-C0A7017837BB}"/>
              </a:ext>
            </a:extLst>
          </p:cNvPr>
          <p:cNvSpPr txBox="1"/>
          <p:nvPr/>
        </p:nvSpPr>
        <p:spPr>
          <a:xfrm>
            <a:off x="906439" y="1365813"/>
            <a:ext cx="3515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(neben den vorgeschriebenen </a:t>
            </a:r>
            <a:br>
              <a:rPr lang="de-DE" dirty="0"/>
            </a:br>
            <a:r>
              <a:rPr lang="de-DE" dirty="0"/>
              <a:t>3 x 20 Minuten Lesezeit)</a:t>
            </a:r>
          </a:p>
        </p:txBody>
      </p:sp>
    </p:spTree>
    <p:extLst>
      <p:ext uri="{BB962C8B-B14F-4D97-AF65-F5344CB8AC3E}">
        <p14:creationId xmlns:p14="http://schemas.microsoft.com/office/powerpoint/2010/main" val="457317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39E95-B066-46A0-B575-72F0159C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inherit"/>
              </a:rPr>
              <a:t>Jekits</a:t>
            </a:r>
            <a:endParaRPr lang="de-DE" dirty="0">
              <a:latin typeface="inherit"/>
            </a:endParaRPr>
          </a:p>
        </p:txBody>
      </p:sp>
      <p:pic>
        <p:nvPicPr>
          <p:cNvPr id="5" name="Inhaltsplatzhalter 4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A0FAC28C-2559-4EF8-B9AD-F0C914C0B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602" y="1904308"/>
            <a:ext cx="3938552" cy="1917479"/>
          </a:xfrm>
        </p:spPr>
      </p:pic>
      <p:pic>
        <p:nvPicPr>
          <p:cNvPr id="7" name="Grafik 6" descr="Ein Bild, das Person, drinnen enthält.&#10;&#10;Automatisch generierte Beschreibung">
            <a:extLst>
              <a:ext uri="{FF2B5EF4-FFF2-40B4-BE49-F238E27FC236}">
                <a16:creationId xmlns:a16="http://schemas.microsoft.com/office/drawing/2014/main" id="{031591A9-30CF-42BB-BF9D-43AE29E8D0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59439" y="3120940"/>
            <a:ext cx="3853640" cy="2890230"/>
          </a:xfrm>
          <a:prstGeom prst="rect">
            <a:avLst/>
          </a:prstGeom>
        </p:spPr>
      </p:pic>
      <p:pic>
        <p:nvPicPr>
          <p:cNvPr id="9" name="Grafik 8" descr="Ein Bild, das Person, Boden, drinnen, Personen enthält.&#10;&#10;Automatisch generierte Beschreibung">
            <a:extLst>
              <a:ext uri="{FF2B5EF4-FFF2-40B4-BE49-F238E27FC236}">
                <a16:creationId xmlns:a16="http://schemas.microsoft.com/office/drawing/2014/main" id="{D22A58CF-AFFB-4D4C-8E48-B95FFD766F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018" y="4035407"/>
            <a:ext cx="2183725" cy="27068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056C857-00C3-409E-BAC0-454410C1D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070" y="336701"/>
            <a:ext cx="3938552" cy="17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76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DD0E3A5-2405-1E72-9ECF-6E0452A8B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05" y="88817"/>
            <a:ext cx="3863525" cy="51152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6473B7-819A-46DB-AF41-D62F3777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271076" cy="315912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Förderverein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C8766B-5515-4904-8DA4-236D34211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40" y="97955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unterstützt zum Beispiel durch </a:t>
            </a:r>
          </a:p>
          <a:p>
            <a:r>
              <a:rPr lang="de-DE" dirty="0"/>
              <a:t>Beschaffung von zusätzlichen Lehr- und Lernmitteln</a:t>
            </a:r>
          </a:p>
          <a:p>
            <a:r>
              <a:rPr lang="de-DE" dirty="0"/>
              <a:t>Vorfinanzierung und Verkauf Schul-T-Shirts   </a:t>
            </a:r>
            <a:endParaRPr lang="de-DE" dirty="0">
              <a:highlight>
                <a:srgbClr val="FFFF00"/>
              </a:highlight>
            </a:endParaRPr>
          </a:p>
          <a:p>
            <a:r>
              <a:rPr lang="de-DE" dirty="0"/>
              <a:t>Unterstützung von Schulfahrten , z.B. Übernahme der </a:t>
            </a:r>
            <a:br>
              <a:rPr lang="de-DE" dirty="0"/>
            </a:br>
            <a:r>
              <a:rPr lang="de-DE" dirty="0"/>
              <a:t>Buskosten für die Klassenfahrt</a:t>
            </a:r>
          </a:p>
          <a:p>
            <a:r>
              <a:rPr lang="de-DE" dirty="0"/>
              <a:t>Finanzierung von Schulaktivitäten und –</a:t>
            </a:r>
            <a:r>
              <a:rPr lang="de-DE" dirty="0" err="1"/>
              <a:t>materialien</a:t>
            </a:r>
            <a:r>
              <a:rPr lang="de-DE" dirty="0"/>
              <a:t> für Familien</a:t>
            </a:r>
            <a:br>
              <a:rPr lang="de-DE" dirty="0"/>
            </a:br>
            <a:r>
              <a:rPr lang="de-DE" dirty="0"/>
              <a:t>in finanziellen Nöten</a:t>
            </a:r>
          </a:p>
          <a:p>
            <a:r>
              <a:rPr lang="de-DE" dirty="0"/>
              <a:t>Mithilfe bei der Organisation und Durchführung von Schulfesten, </a:t>
            </a:r>
            <a:br>
              <a:rPr lang="de-DE" dirty="0"/>
            </a:br>
            <a:r>
              <a:rPr lang="de-DE" dirty="0"/>
              <a:t>Lesefesten, Einschulungsfeiern, Zirkusfest, …</a:t>
            </a:r>
          </a:p>
          <a:p>
            <a:r>
              <a:rPr lang="de-DE" dirty="0"/>
              <a:t>Geschenk: Klassentiere des 1. Schuljahre</a:t>
            </a:r>
          </a:p>
          <a:p>
            <a:r>
              <a:rPr lang="de-DE" dirty="0"/>
              <a:t>Beschaffung von digitalen Lehrmitteln, z.B. Finanzierung der digitalen </a:t>
            </a:r>
            <a:br>
              <a:rPr lang="de-DE" dirty="0"/>
            </a:br>
            <a:r>
              <a:rPr lang="de-DE" dirty="0"/>
              <a:t>Unterrichtssysteme für die Lehrwerke, programmierbare Roboter)</a:t>
            </a:r>
          </a:p>
          <a:p>
            <a:r>
              <a:rPr lang="de-DE" dirty="0"/>
              <a:t>...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F5586B-908D-4A0A-B081-91FB2E3A08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6163">
            <a:off x="3460160" y="4902022"/>
            <a:ext cx="1163153" cy="14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139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45252-92AC-404A-8962-226AB16B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inherit"/>
              </a:rPr>
              <a:t>Vorstellung OGS / VHT an der MLS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190BB8D-6E14-47DC-9EAA-BCA8A9EC4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768" y="2057740"/>
            <a:ext cx="5403172" cy="2742519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3CA387B-8299-4198-B170-115925EA5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43" y="4961228"/>
            <a:ext cx="11775257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256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0EBEF-3D94-4A00-8BAB-29B391A18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Übergang Kindertagesstätte / Grundschule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334810-07C8-4D8F-AF13-1614579D0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593823"/>
          </a:xfrm>
        </p:spPr>
        <p:txBody>
          <a:bodyPr>
            <a:normAutofit fontScale="70000" lnSpcReduction="20000"/>
          </a:bodyPr>
          <a:lstStyle/>
          <a:p>
            <a:r>
              <a:rPr lang="de-DE" sz="3300" b="1" dirty="0"/>
              <a:t>Informationsveranstaltung </a:t>
            </a:r>
            <a:r>
              <a:rPr lang="de-DE" sz="3300" dirty="0"/>
              <a:t>16.09.2024</a:t>
            </a:r>
          </a:p>
          <a:p>
            <a:endParaRPr lang="de-DE" sz="3300" dirty="0"/>
          </a:p>
          <a:p>
            <a:r>
              <a:rPr lang="de-DE" sz="3300" b="1" dirty="0"/>
              <a:t>Termin vereinbaren (Termine in den letzten beiden Wochen vor den Herbstferien </a:t>
            </a:r>
            <a:r>
              <a:rPr lang="de-DE" sz="3300" dirty="0"/>
              <a:t>(mit Kind und ausgefülltem Anmeldebogen)</a:t>
            </a:r>
          </a:p>
          <a:p>
            <a:endParaRPr lang="de-DE" sz="3300" dirty="0"/>
          </a:p>
          <a:p>
            <a:r>
              <a:rPr lang="de-DE" sz="3300" dirty="0"/>
              <a:t>Verteilerkonferenz Feb./März 2025</a:t>
            </a:r>
          </a:p>
          <a:p>
            <a:endParaRPr lang="de-DE" sz="3300" dirty="0"/>
          </a:p>
          <a:p>
            <a:r>
              <a:rPr lang="de-DE" sz="3300" dirty="0"/>
              <a:t>(schulärztliche Untersuchung, Termin noch nicht bekannt)</a:t>
            </a:r>
          </a:p>
          <a:p>
            <a:endParaRPr lang="de-DE" sz="3300" dirty="0"/>
          </a:p>
          <a:p>
            <a:r>
              <a:rPr lang="de-DE" sz="3300" b="1" dirty="0"/>
              <a:t>Schulspiel</a:t>
            </a:r>
            <a:r>
              <a:rPr lang="de-DE" sz="3300" dirty="0"/>
              <a:t> vor. Mai 2025</a:t>
            </a:r>
          </a:p>
          <a:p>
            <a:endParaRPr lang="de-DE" sz="3300" dirty="0"/>
          </a:p>
          <a:p>
            <a:r>
              <a:rPr lang="de-DE" sz="3300" b="1" dirty="0"/>
              <a:t>Elterninformationsabend</a:t>
            </a:r>
            <a:r>
              <a:rPr lang="de-DE" sz="3300" dirty="0"/>
              <a:t> mit Klasseneinteilung vor den Sommerferien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D6E29A-58A8-49C2-B72C-6BEAA9E21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758" y="1306915"/>
            <a:ext cx="5238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7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2958E-A73C-411C-B761-34FF02B45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000000"/>
                </a:solidFill>
                <a:latin typeface="inherit"/>
              </a:rPr>
              <a:t> - die Mitgestaltung des Schullebens durch die </a:t>
            </a:r>
            <a:br>
              <a:rPr lang="de-DE" b="1" dirty="0">
                <a:solidFill>
                  <a:srgbClr val="000000"/>
                </a:solidFill>
                <a:latin typeface="inherit"/>
              </a:rPr>
            </a:br>
            <a:r>
              <a:rPr lang="de-DE" b="1" dirty="0">
                <a:solidFill>
                  <a:srgbClr val="000000"/>
                </a:solidFill>
                <a:latin typeface="inherit"/>
              </a:rPr>
              <a:t>   Schüler- und Elternschaft</a:t>
            </a:r>
            <a:r>
              <a:rPr lang="de-DE" b="0" i="0" dirty="0">
                <a:solidFill>
                  <a:srgbClr val="000000"/>
                </a:solidFill>
                <a:effectLst/>
                <a:latin typeface="inherit"/>
              </a:rPr>
              <a:t/>
            </a:r>
            <a:br>
              <a:rPr lang="de-DE" b="0" i="0" dirty="0">
                <a:solidFill>
                  <a:srgbClr val="000000"/>
                </a:solidFill>
                <a:effectLst/>
                <a:latin typeface="inherit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DE6435-DF1C-469E-9F62-140CE4EE1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08BACBC9-756A-4DB8-8ADF-841986FAF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29284"/>
              </p:ext>
            </p:extLst>
          </p:nvPr>
        </p:nvGraphicFramePr>
        <p:xfrm>
          <a:off x="2803922" y="3182538"/>
          <a:ext cx="6808768" cy="85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C8E87FCF-26FD-4179-AA15-437959641D0E}"/>
              </a:ext>
            </a:extLst>
          </p:cNvPr>
          <p:cNvSpPr txBox="1"/>
          <p:nvPr/>
        </p:nvSpPr>
        <p:spPr>
          <a:xfrm>
            <a:off x="6660107" y="255213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38A2163C-6220-4820-A093-6E70F2AC78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320501"/>
              </p:ext>
            </p:extLst>
          </p:nvPr>
        </p:nvGraphicFramePr>
        <p:xfrm>
          <a:off x="1468910" y="4299817"/>
          <a:ext cx="7452360" cy="69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9F449273-9F74-4A73-B4C8-2F98EB0E4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839490"/>
              </p:ext>
            </p:extLst>
          </p:nvPr>
        </p:nvGraphicFramePr>
        <p:xfrm>
          <a:off x="1994095" y="5154708"/>
          <a:ext cx="7452360" cy="693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3" name="Diagramm 22">
            <a:extLst>
              <a:ext uri="{FF2B5EF4-FFF2-40B4-BE49-F238E27FC236}">
                <a16:creationId xmlns:a16="http://schemas.microsoft.com/office/drawing/2014/main" id="{534A4EA7-FDA4-471F-BEDA-D0C1C098C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858033"/>
              </p:ext>
            </p:extLst>
          </p:nvPr>
        </p:nvGraphicFramePr>
        <p:xfrm>
          <a:off x="1521743" y="1392618"/>
          <a:ext cx="7452360" cy="85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5" name="Pfeil: Fünfeck 4">
            <a:extLst>
              <a:ext uri="{FF2B5EF4-FFF2-40B4-BE49-F238E27FC236}">
                <a16:creationId xmlns:a16="http://schemas.microsoft.com/office/drawing/2014/main" id="{B3208EBC-E4B1-6DE7-2CFF-CD67C333BCC4}"/>
              </a:ext>
            </a:extLst>
          </p:cNvPr>
          <p:cNvSpPr/>
          <p:nvPr/>
        </p:nvSpPr>
        <p:spPr>
          <a:xfrm rot="10800000">
            <a:off x="2402839" y="2294283"/>
            <a:ext cx="6737507" cy="704370"/>
          </a:xfrm>
          <a:prstGeom prst="homePlat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5E1750-0E05-4DC4-AC6C-277C51BE1FD8}"/>
              </a:ext>
            </a:extLst>
          </p:cNvPr>
          <p:cNvSpPr txBox="1"/>
          <p:nvPr/>
        </p:nvSpPr>
        <p:spPr>
          <a:xfrm>
            <a:off x="4542480" y="6224848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sz="2800" b="1" dirty="0">
                <a:solidFill>
                  <a:schemeClr val="bg1"/>
                </a:solidFill>
              </a:rPr>
              <a:t>Förderverein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974C45-2476-4D39-4080-5B3F9C4EE9AA}"/>
              </a:ext>
            </a:extLst>
          </p:cNvPr>
          <p:cNvSpPr txBox="1"/>
          <p:nvPr/>
        </p:nvSpPr>
        <p:spPr>
          <a:xfrm>
            <a:off x="3560068" y="2415945"/>
            <a:ext cx="310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prstClr val="white"/>
                </a:solidFill>
                <a:latin typeface="Calibri" panose="020F0502020204030204"/>
              </a:rPr>
              <a:t>Förderverein</a:t>
            </a:r>
          </a:p>
        </p:txBody>
      </p:sp>
    </p:spTree>
    <p:extLst>
      <p:ext uri="{BB962C8B-B14F-4D97-AF65-F5344CB8AC3E}">
        <p14:creationId xmlns:p14="http://schemas.microsoft.com/office/powerpoint/2010/main" val="1338834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E8896-D303-41EB-A319-FAED01B4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inherit"/>
              </a:rPr>
              <a:t>Vielen Dank für Ihre Aufmerksamkeit.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B47330-B343-453D-8DD2-83E0B4ED8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dirty="0">
                <a:latin typeface="inherit"/>
              </a:rPr>
              <a:t>Wir freuen uns </a:t>
            </a:r>
            <a:br>
              <a:rPr lang="de-DE" sz="4400" dirty="0">
                <a:latin typeface="inherit"/>
              </a:rPr>
            </a:br>
            <a:r>
              <a:rPr lang="de-DE" sz="4400" dirty="0">
                <a:latin typeface="inherit"/>
              </a:rPr>
              <a:t>auf Ihr Kind </a:t>
            </a:r>
            <a:br>
              <a:rPr lang="de-DE" sz="4400" dirty="0">
                <a:latin typeface="inherit"/>
              </a:rPr>
            </a:br>
            <a:r>
              <a:rPr lang="de-DE" sz="4400" dirty="0">
                <a:latin typeface="inherit"/>
              </a:rPr>
              <a:t>und Sie!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2F8CDE-59CC-49F1-8C85-C88358650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43" y="4961228"/>
            <a:ext cx="11775257" cy="1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2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E7E6C-5339-426E-A7BD-46C38AA1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000000"/>
                </a:solidFill>
                <a:latin typeface="inherit"/>
              </a:rPr>
              <a:t/>
            </a:r>
            <a:br>
              <a:rPr lang="de-DE" b="1" dirty="0">
                <a:solidFill>
                  <a:srgbClr val="000000"/>
                </a:solidFill>
                <a:latin typeface="inherit"/>
              </a:rPr>
            </a:br>
            <a:r>
              <a:rPr lang="de-DE" b="1" dirty="0">
                <a:solidFill>
                  <a:srgbClr val="000000"/>
                </a:solidFill>
                <a:latin typeface="inherit"/>
              </a:rPr>
              <a:t>- die Verzahnung von Unterricht am Morgen und  	außerunterrichtlichen Angeboten am 	Nachmittag</a:t>
            </a:r>
            <a:br>
              <a:rPr lang="de-DE" b="1" dirty="0">
                <a:solidFill>
                  <a:srgbClr val="000000"/>
                </a:solidFill>
                <a:latin typeface="inherit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C67C32-9811-4D58-9FBD-4D0749616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272" y="2939969"/>
            <a:ext cx="10381527" cy="3236993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Gemeinsame Lernzeiten Lehrkräfte/OGS-Mitarbeiter*innen</a:t>
            </a:r>
          </a:p>
          <a:p>
            <a:r>
              <a:rPr lang="de-DE" dirty="0"/>
              <a:t>Offene Ganztagsschule / Verlässlicher Halbtag </a:t>
            </a:r>
            <a:br>
              <a:rPr lang="de-DE" dirty="0"/>
            </a:br>
            <a:r>
              <a:rPr lang="de-DE" dirty="0"/>
              <a:t>(Vorstellung gleich im Anschluss)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0A21D4-46FE-44F1-A879-D2AC5BC3A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618" y="1491820"/>
            <a:ext cx="3402533" cy="249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9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BA6A4-844C-41EF-A7EA-54912C41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Die 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iteinander-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L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ernen-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S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chule</a:t>
            </a:r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620D200-FC3D-4D6B-8250-C6F0C618C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599" cy="4486274"/>
          </a:xfrm>
        </p:spPr>
        <p:txBody>
          <a:bodyPr/>
          <a:lstStyle/>
          <a:p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Im Schuljahr 2024/2025 werden </a:t>
            </a:r>
            <a:b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rund </a:t>
            </a:r>
            <a:r>
              <a:rPr lang="de-DE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260 Schüler*innen </a:t>
            </a: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ohne und mit förmlich festgestellten Förderbedarfen </a:t>
            </a:r>
            <a:b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de-DE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in 12 Klassen </a:t>
            </a: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de-DE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jahrgangsbezogen unterrichtet.</a:t>
            </a:r>
          </a:p>
          <a:p>
            <a:endParaRPr lang="de-DE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C824AB-E636-4FE5-B11A-3AAE77536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94" y="4029799"/>
            <a:ext cx="1466850" cy="25717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DB41923-94C2-41AC-AB41-B68E623C3702}"/>
              </a:ext>
            </a:extLst>
          </p:cNvPr>
          <p:cNvSpPr txBox="1"/>
          <p:nvPr/>
        </p:nvSpPr>
        <p:spPr>
          <a:xfrm>
            <a:off x="3657599" y="4120587"/>
            <a:ext cx="6356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Kollegium: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18 Lehrerinnen und 2 Lehrer</a:t>
            </a:r>
          </a:p>
          <a:p>
            <a:r>
              <a:rPr lang="de-DE" dirty="0"/>
              <a:t>1 Vertretungskraft</a:t>
            </a:r>
          </a:p>
          <a:p>
            <a:r>
              <a:rPr lang="de-DE" dirty="0"/>
              <a:t>3 Lehrkräfte für Sonderpädagogik im GL</a:t>
            </a:r>
          </a:p>
          <a:p>
            <a:r>
              <a:rPr lang="de-DE" dirty="0"/>
              <a:t>1 Sozialpädagogische Fachkraft für die  Schuleingangsstufe</a:t>
            </a:r>
          </a:p>
          <a:p>
            <a:r>
              <a:rPr lang="de-DE" dirty="0"/>
              <a:t>1 Alltagshelferin</a:t>
            </a:r>
          </a:p>
          <a:p>
            <a:r>
              <a:rPr lang="de-DE" dirty="0"/>
              <a:t>1 Schulsozialarbeiterin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54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41E67-22F2-4568-9B02-AFE7482D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Die 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M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iteinander-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L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ernen-</a:t>
            </a:r>
            <a:r>
              <a:rPr lang="de-DE" sz="4400" b="1" i="0" dirty="0">
                <a:solidFill>
                  <a:schemeClr val="accent1"/>
                </a:solidFill>
                <a:effectLst/>
                <a:latin typeface="Verdana" panose="020B0604030504040204" pitchFamily="34" charset="0"/>
              </a:rPr>
              <a:t>S</a:t>
            </a:r>
            <a:r>
              <a:rPr lang="de-DE" sz="4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chule</a:t>
            </a:r>
            <a:r>
              <a:rPr lang="de-DE" sz="4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  <a:t/>
            </a:r>
            <a:br>
              <a:rPr lang="de-DE" sz="4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</a:rPr>
            </a:b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C43688-6FBB-4D1D-9C38-3E05F67E5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fontAlgn="base"/>
            <a:r>
              <a:rPr lang="de-DE" sz="3200" b="1" i="0" dirty="0">
                <a:solidFill>
                  <a:srgbClr val="000000"/>
                </a:solidFill>
                <a:effectLst/>
                <a:latin typeface="inherit"/>
              </a:rPr>
              <a:t>jedes Kind in seiner Individualität anzunehmen und nach seinen Fähigkeiten entsprechend zu fördern/fordern</a:t>
            </a:r>
          </a:p>
          <a:p>
            <a:pPr algn="ctr" fontAlgn="base"/>
            <a:endParaRPr lang="de-DE" sz="3200" b="1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de-DE" sz="3200" b="1" i="0" dirty="0">
                <a:solidFill>
                  <a:srgbClr val="000000"/>
                </a:solidFill>
                <a:effectLst/>
                <a:latin typeface="inherit"/>
              </a:rPr>
              <a:t>eine vorbereitete Lernumgebung als Voraussetzung für störungsfreien Unterricht</a:t>
            </a:r>
          </a:p>
          <a:p>
            <a:pPr algn="ctr" fontAlgn="base"/>
            <a:endParaRPr lang="de-DE" sz="32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ctr" fontAlgn="base"/>
            <a:r>
              <a:rPr lang="de-DE" sz="3200" b="1" i="0" dirty="0">
                <a:solidFill>
                  <a:srgbClr val="000000"/>
                </a:solidFill>
                <a:effectLst/>
                <a:latin typeface="inherit"/>
              </a:rPr>
              <a:t>ein standortbezogenes differenziertes unterrichtliches Angebot</a:t>
            </a:r>
            <a:endParaRPr lang="de-DE" sz="32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78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42ED5-88DF-4F43-B897-A7098B59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000000"/>
                </a:solidFill>
                <a:latin typeface="inherit"/>
              </a:rPr>
              <a:t/>
            </a:r>
            <a:br>
              <a:rPr lang="de-DE" b="1" dirty="0">
                <a:solidFill>
                  <a:srgbClr val="000000"/>
                </a:solidFill>
                <a:latin typeface="inherit"/>
              </a:rPr>
            </a:br>
            <a:r>
              <a:rPr lang="de-DE" b="1" dirty="0">
                <a:solidFill>
                  <a:srgbClr val="000000"/>
                </a:solidFill>
                <a:latin typeface="inherit"/>
              </a:rPr>
              <a:t/>
            </a:r>
            <a:br>
              <a:rPr lang="de-DE" b="1" dirty="0">
                <a:solidFill>
                  <a:srgbClr val="000000"/>
                </a:solidFill>
                <a:latin typeface="inherit"/>
              </a:rPr>
            </a:br>
            <a:r>
              <a:rPr lang="de-DE" b="1" dirty="0">
                <a:solidFill>
                  <a:srgbClr val="000000"/>
                </a:solidFill>
                <a:latin typeface="inherit"/>
              </a:rPr>
              <a:t>Lernen in verschiedenen Sozialformen/Arbeitsformen </a:t>
            </a:r>
            <a:br>
              <a:rPr lang="de-DE" b="1" dirty="0">
                <a:solidFill>
                  <a:srgbClr val="000000"/>
                </a:solidFill>
                <a:latin typeface="inherit"/>
              </a:rPr>
            </a:br>
            <a:r>
              <a:rPr lang="de-DE" sz="4400" dirty="0"/>
              <a:t/>
            </a:r>
            <a:br>
              <a:rPr lang="de-DE" sz="4400" dirty="0"/>
            </a:br>
            <a:r>
              <a:rPr lang="de-DE" sz="4400" dirty="0"/>
              <a:t>- </a:t>
            </a:r>
            <a:r>
              <a:rPr lang="de-DE" sz="4400" dirty="0">
                <a:latin typeface="inherit"/>
              </a:rPr>
              <a:t>z.B. Frontalunterricht</a:t>
            </a:r>
            <a:endParaRPr lang="de-DE" dirty="0">
              <a:latin typeface="inherit"/>
            </a:endParaRPr>
          </a:p>
        </p:txBody>
      </p:sp>
      <p:pic>
        <p:nvPicPr>
          <p:cNvPr id="4" name="Grafik 3" descr="Ein Bild, das Text, drinnen, Person enthält.&#10;&#10;Automatisch generierte Beschreibung">
            <a:extLst>
              <a:ext uri="{FF2B5EF4-FFF2-40B4-BE49-F238E27FC236}">
                <a16:creationId xmlns:a16="http://schemas.microsoft.com/office/drawing/2014/main" id="{FF51DAD9-770C-475A-913E-44781A8D4D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522" y="2838734"/>
            <a:ext cx="5054221" cy="37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Office PowerPoint</Application>
  <PresentationFormat>Breitbild</PresentationFormat>
  <Paragraphs>159</Paragraphs>
  <Slides>50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inherit</vt:lpstr>
      <vt:lpstr>Verdana</vt:lpstr>
      <vt:lpstr>Office</vt:lpstr>
      <vt:lpstr>Herzlich Willkommen  an der Martin-Luther-Schule</vt:lpstr>
      <vt:lpstr>Unser Leitbild</vt:lpstr>
      <vt:lpstr>Die Miteinander-Leben-Schule</vt:lpstr>
      <vt:lpstr>  </vt:lpstr>
      <vt:lpstr> - die Mitgestaltung des Schullebens durch die     Schüler- und Elternschaft </vt:lpstr>
      <vt:lpstr> - die Verzahnung von Unterricht am Morgen und   außerunterrichtlichen Angeboten am  Nachmittag </vt:lpstr>
      <vt:lpstr>Die Miteinander-Lernen-Schule</vt:lpstr>
      <vt:lpstr>Die Miteinander-Lernen-Schule </vt:lpstr>
      <vt:lpstr>  Lernen in verschiedenen Sozialformen/Arbeitsformen   - z.B. Frontalunterricht</vt:lpstr>
      <vt:lpstr>- Tafelkino</vt:lpstr>
      <vt:lpstr>- Sitzkreis</vt:lpstr>
      <vt:lpstr>- Partnerarbeit</vt:lpstr>
      <vt:lpstr>- Einzelarbeit</vt:lpstr>
      <vt:lpstr>Stationenarbeit/Lerntheken/….</vt:lpstr>
      <vt:lpstr>Immer mit Blick auf das einzelne Kind gerichtet</vt:lpstr>
      <vt:lpstr>Zum Beispiel durch: - Lehr- und Lernmaterialien mit unterschiedlichen   Niveaustufen  </vt:lpstr>
      <vt:lpstr>und handlungsorientiertem Material </vt:lpstr>
      <vt:lpstr>(gut ausgestattet mit Anschauungs- und Arbeitsmaterial in den verschiedensten Bereichen) </vt:lpstr>
      <vt:lpstr>- Schreiben und Lesen lernen     mit der  Anlauttabelle</vt:lpstr>
      <vt:lpstr>und Lautbildern</vt:lpstr>
      <vt:lpstr>und unserem Lehrwerk Flex und Flora</vt:lpstr>
      <vt:lpstr> und mit allen Sinnen</vt:lpstr>
      <vt:lpstr>Rechtschreibförderung  von Beginn an</vt:lpstr>
      <vt:lpstr>- und vielen Förder- und Forderkursen</vt:lpstr>
      <vt:lpstr>- eine vorbereitete Lernumgebung als Voraussetzung für störungsfreien Unterricht </vt:lpstr>
      <vt:lpstr> in 12 Klassenräumen, 5 Differenzierungsräumen, Mehrzweckhalle Werkraum </vt:lpstr>
      <vt:lpstr>Werkraum (nach Starkregenschaden 2021 nun neu her- und eingerichtet)</vt:lpstr>
      <vt:lpstr>Lesehimmel</vt:lpstr>
      <vt:lpstr>Mit sehr guter digitaler Ausstattung - Digitale Tafeln in jeder Klasse </vt:lpstr>
      <vt:lpstr>Arbeit mit iPads (Ausstattung 1:2)</vt:lpstr>
      <vt:lpstr>und Medienecken in jeder Klasse</vt:lpstr>
      <vt:lpstr>und natürlich einem sich immer weiter entwickelnden Medienkonzept und sinnvoller Nutzung digitaler Geräte</vt:lpstr>
      <vt:lpstr>Die Miteinander-Lachen-Schule </vt:lpstr>
      <vt:lpstr>Feste im Jahreskreis</vt:lpstr>
      <vt:lpstr>Schulfeste</vt:lpstr>
      <vt:lpstr>Schulfeste z.B. Sport- und Spielefest</vt:lpstr>
      <vt:lpstr>Kölner Spielezirkus an der MLS</vt:lpstr>
      <vt:lpstr>Unterrichtsgänge</vt:lpstr>
      <vt:lpstr>Klassenfahrt im 4. Schuljahr</vt:lpstr>
      <vt:lpstr>TuWas! Projekte zum Beispiel: </vt:lpstr>
      <vt:lpstr>Wettbewerbe</vt:lpstr>
      <vt:lpstr>Mobilitätserziehung</vt:lpstr>
      <vt:lpstr>Gesundheitserziehung</vt:lpstr>
      <vt:lpstr>Brandschutzerziehung</vt:lpstr>
      <vt:lpstr>Leseförderung </vt:lpstr>
      <vt:lpstr>Jekits</vt:lpstr>
      <vt:lpstr>Förderverein</vt:lpstr>
      <vt:lpstr>Vorstellung OGS / VHT an der MLS</vt:lpstr>
      <vt:lpstr>Übergang Kindertagesstätte / Grundschule</vt:lpstr>
      <vt:lpstr>Vielen Dank für Ihre Aufmerksamkeit.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 an der Martin-Luther-Schule</dc:title>
  <dc:creator>Tina Kill</dc:creator>
  <cp:lastModifiedBy>Mailbox Mailbox</cp:lastModifiedBy>
  <cp:revision>41</cp:revision>
  <cp:lastPrinted>2024-09-17T06:05:23Z</cp:lastPrinted>
  <dcterms:created xsi:type="dcterms:W3CDTF">2022-08-30T17:36:12Z</dcterms:created>
  <dcterms:modified xsi:type="dcterms:W3CDTF">2024-09-17T06:06:53Z</dcterms:modified>
</cp:coreProperties>
</file>